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73"/>
  </p:notesMasterIdLst>
  <p:handoutMasterIdLst>
    <p:handoutMasterId r:id="rId74"/>
  </p:handoutMasterIdLst>
  <p:sldIdLst>
    <p:sldId id="256" r:id="rId3"/>
    <p:sldId id="257" r:id="rId4"/>
    <p:sldId id="330" r:id="rId5"/>
    <p:sldId id="317" r:id="rId6"/>
    <p:sldId id="318" r:id="rId7"/>
    <p:sldId id="320" r:id="rId8"/>
    <p:sldId id="323" r:id="rId9"/>
    <p:sldId id="321" r:id="rId10"/>
    <p:sldId id="331" r:id="rId11"/>
    <p:sldId id="332" r:id="rId12"/>
    <p:sldId id="260" r:id="rId13"/>
    <p:sldId id="281" r:id="rId14"/>
    <p:sldId id="284" r:id="rId15"/>
    <p:sldId id="324" r:id="rId16"/>
    <p:sldId id="325" r:id="rId17"/>
    <p:sldId id="326" r:id="rId18"/>
    <p:sldId id="263" r:id="rId19"/>
    <p:sldId id="333" r:id="rId20"/>
    <p:sldId id="264" r:id="rId21"/>
    <p:sldId id="334" r:id="rId22"/>
    <p:sldId id="335" r:id="rId23"/>
    <p:sldId id="265" r:id="rId24"/>
    <p:sldId id="327" r:id="rId25"/>
    <p:sldId id="329" r:id="rId26"/>
    <p:sldId id="328" r:id="rId27"/>
    <p:sldId id="267" r:id="rId28"/>
    <p:sldId id="285" r:id="rId29"/>
    <p:sldId id="283" r:id="rId30"/>
    <p:sldId id="298" r:id="rId31"/>
    <p:sldId id="299" r:id="rId32"/>
    <p:sldId id="300" r:id="rId33"/>
    <p:sldId id="301" r:id="rId34"/>
    <p:sldId id="302" r:id="rId35"/>
    <p:sldId id="303" r:id="rId36"/>
    <p:sldId id="304" r:id="rId37"/>
    <p:sldId id="305" r:id="rId38"/>
    <p:sldId id="306" r:id="rId39"/>
    <p:sldId id="307" r:id="rId40"/>
    <p:sldId id="308" r:id="rId41"/>
    <p:sldId id="354" r:id="rId42"/>
    <p:sldId id="355" r:id="rId43"/>
    <p:sldId id="356" r:id="rId44"/>
    <p:sldId id="269" r:id="rId45"/>
    <p:sldId id="310" r:id="rId46"/>
    <p:sldId id="270" r:id="rId47"/>
    <p:sldId id="311" r:id="rId48"/>
    <p:sldId id="314" r:id="rId49"/>
    <p:sldId id="313" r:id="rId50"/>
    <p:sldId id="312" r:id="rId51"/>
    <p:sldId id="357" r:id="rId52"/>
    <p:sldId id="350" r:id="rId53"/>
    <p:sldId id="273" r:id="rId54"/>
    <p:sldId id="351" r:id="rId55"/>
    <p:sldId id="358" r:id="rId56"/>
    <p:sldId id="352" r:id="rId57"/>
    <p:sldId id="274" r:id="rId58"/>
    <p:sldId id="336" r:id="rId59"/>
    <p:sldId id="337" r:id="rId60"/>
    <p:sldId id="346" r:id="rId61"/>
    <p:sldId id="338" r:id="rId62"/>
    <p:sldId id="359" r:id="rId63"/>
    <p:sldId id="347" r:id="rId64"/>
    <p:sldId id="348" r:id="rId65"/>
    <p:sldId id="339" r:id="rId66"/>
    <p:sldId id="341" r:id="rId67"/>
    <p:sldId id="342" r:id="rId68"/>
    <p:sldId id="343" r:id="rId69"/>
    <p:sldId id="344" r:id="rId70"/>
    <p:sldId id="345" r:id="rId71"/>
    <p:sldId id="36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D96D"/>
    <a:srgbClr val="CC9900"/>
    <a:srgbClr val="FFFF79"/>
    <a:srgbClr val="8BFD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9" autoAdjust="0"/>
    <p:restoredTop sz="86443" autoAdjust="0"/>
  </p:normalViewPr>
  <p:slideViewPr>
    <p:cSldViewPr>
      <p:cViewPr varScale="1">
        <p:scale>
          <a:sx n="53" d="100"/>
          <a:sy n="53" d="100"/>
        </p:scale>
        <p:origin x="-1038" y="-84"/>
      </p:cViewPr>
      <p:guideLst>
        <p:guide orient="horz" pos="2160"/>
        <p:guide pos="2880"/>
      </p:guideLst>
    </p:cSldViewPr>
  </p:slideViewPr>
  <p:outlineViewPr>
    <p:cViewPr>
      <p:scale>
        <a:sx n="33" d="100"/>
        <a:sy n="33" d="100"/>
      </p:scale>
      <p:origin x="0" y="13020"/>
    </p:cViewPr>
    <p:sldLst>
      <p:sld r:id="rId1" collapse="1"/>
    </p:sldLst>
  </p:outlineViewPr>
  <p:notesTextViewPr>
    <p:cViewPr>
      <p:scale>
        <a:sx n="100" d="100"/>
        <a:sy n="100" d="100"/>
      </p:scale>
      <p:origin x="0" y="0"/>
    </p:cViewPr>
  </p:notesTextViewPr>
  <p:sorterViewPr>
    <p:cViewPr>
      <p:scale>
        <a:sx n="66" d="100"/>
        <a:sy n="66" d="100"/>
      </p:scale>
      <p:origin x="0" y="2706"/>
    </p:cViewPr>
  </p:sorterViewPr>
  <p:notesViewPr>
    <p:cSldViewPr>
      <p:cViewPr varScale="1">
        <p:scale>
          <a:sx n="56" d="100"/>
          <a:sy n="56" d="100"/>
        </p:scale>
        <p:origin x="-186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3ED53-0CF9-4EDD-B311-4066ED96E0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4F620B1-F28C-4534-863F-F607DB434086}">
      <dgm:prSet phldrT="[Text]" custT="1"/>
      <dgm:spPr>
        <a:solidFill>
          <a:srgbClr val="C00000"/>
        </a:solidFill>
      </dgm:spPr>
      <dgm:t>
        <a:bodyPr/>
        <a:lstStyle/>
        <a:p>
          <a:r>
            <a:rPr lang="en-US" sz="2000" dirty="0" smtClean="0"/>
            <a:t>Maximize Value</a:t>
          </a:r>
          <a:endParaRPr lang="en-US" sz="2000" dirty="0"/>
        </a:p>
      </dgm:t>
    </dgm:pt>
    <dgm:pt modelId="{67707940-A6C1-4B28-BDCF-8928931EAC49}" type="parTrans" cxnId="{C78E39D7-9CDE-4479-8520-281F2D7A32E0}">
      <dgm:prSet/>
      <dgm:spPr/>
      <dgm:t>
        <a:bodyPr/>
        <a:lstStyle/>
        <a:p>
          <a:endParaRPr lang="en-US" sz="2800"/>
        </a:p>
      </dgm:t>
    </dgm:pt>
    <dgm:pt modelId="{079F7E0C-06C8-412B-A967-10965324BD89}" type="sibTrans" cxnId="{C78E39D7-9CDE-4479-8520-281F2D7A32E0}">
      <dgm:prSet/>
      <dgm:spPr/>
      <dgm:t>
        <a:bodyPr/>
        <a:lstStyle/>
        <a:p>
          <a:endParaRPr lang="en-US" sz="2800"/>
        </a:p>
      </dgm:t>
    </dgm:pt>
    <dgm:pt modelId="{259C5AD0-E766-47F0-990F-33AAACB199ED}">
      <dgm:prSet phldrT="[Text]" custT="1"/>
      <dgm:spPr>
        <a:solidFill>
          <a:srgbClr val="00B050"/>
        </a:solidFill>
      </dgm:spPr>
      <dgm:t>
        <a:bodyPr/>
        <a:lstStyle/>
        <a:p>
          <a:r>
            <a:rPr lang="en-US" sz="1800" b="1" u="none" dirty="0" smtClean="0">
              <a:solidFill>
                <a:schemeClr val="tx1">
                  <a:lumMod val="95000"/>
                  <a:lumOff val="5000"/>
                </a:schemeClr>
              </a:solidFill>
            </a:rPr>
            <a:t>Cultural </a:t>
          </a:r>
          <a:br>
            <a:rPr lang="en-US" sz="1800" b="1" u="none" dirty="0" smtClean="0">
              <a:solidFill>
                <a:schemeClr val="tx1">
                  <a:lumMod val="95000"/>
                  <a:lumOff val="5000"/>
                </a:schemeClr>
              </a:solidFill>
            </a:rPr>
          </a:br>
          <a:r>
            <a:rPr lang="en-US" sz="1800" b="1" u="none" dirty="0" smtClean="0">
              <a:solidFill>
                <a:schemeClr val="tx1">
                  <a:lumMod val="95000"/>
                  <a:lumOff val="5000"/>
                </a:schemeClr>
              </a:solidFill>
            </a:rPr>
            <a:t>resources</a:t>
          </a:r>
          <a:endParaRPr lang="en-US" sz="1800" b="1" u="none" dirty="0">
            <a:solidFill>
              <a:schemeClr val="tx1">
                <a:lumMod val="95000"/>
                <a:lumOff val="5000"/>
              </a:schemeClr>
            </a:solidFill>
          </a:endParaRPr>
        </a:p>
      </dgm:t>
    </dgm:pt>
    <dgm:pt modelId="{AB8ABCFC-0B1F-47B5-B86C-1AA257C3328A}" type="parTrans" cxnId="{9B795135-189E-4541-AAEA-BD49B0A9B5B8}">
      <dgm:prSet/>
      <dgm:spPr>
        <a:ln>
          <a:solidFill>
            <a:schemeClr val="tx1">
              <a:lumMod val="95000"/>
              <a:lumOff val="5000"/>
            </a:schemeClr>
          </a:solidFill>
        </a:ln>
      </dgm:spPr>
      <dgm:t>
        <a:bodyPr/>
        <a:lstStyle/>
        <a:p>
          <a:endParaRPr lang="en-US" sz="2800"/>
        </a:p>
      </dgm:t>
    </dgm:pt>
    <dgm:pt modelId="{396B9441-502C-4FDE-88E5-62CAAC948A68}" type="sibTrans" cxnId="{9B795135-189E-4541-AAEA-BD49B0A9B5B8}">
      <dgm:prSet/>
      <dgm:spPr/>
      <dgm:t>
        <a:bodyPr/>
        <a:lstStyle/>
        <a:p>
          <a:endParaRPr lang="en-US" sz="2800"/>
        </a:p>
      </dgm:t>
    </dgm:pt>
    <dgm:pt modelId="{099483BB-9A4E-4E0C-A67B-0EF10B81F842}">
      <dgm:prSet phldrT="[Text]" custT="1"/>
      <dgm:spPr>
        <a:solidFill>
          <a:srgbClr val="B07BD7"/>
        </a:solidFill>
      </dgm:spPr>
      <dgm:t>
        <a:bodyPr/>
        <a:lstStyle/>
        <a:p>
          <a:r>
            <a:rPr lang="en-US" sz="1800" b="1" u="none" dirty="0" smtClean="0">
              <a:solidFill>
                <a:schemeClr val="tx1">
                  <a:lumMod val="95000"/>
                  <a:lumOff val="5000"/>
                </a:schemeClr>
              </a:solidFill>
            </a:rPr>
            <a:t>Socio-economic resources</a:t>
          </a:r>
          <a:endParaRPr lang="en-US" sz="1800" b="1" u="none" dirty="0">
            <a:solidFill>
              <a:schemeClr val="tx1">
                <a:lumMod val="95000"/>
                <a:lumOff val="5000"/>
              </a:schemeClr>
            </a:solidFill>
          </a:endParaRPr>
        </a:p>
      </dgm:t>
    </dgm:pt>
    <dgm:pt modelId="{1EFFBF68-9180-4690-BBEA-DF8CDCB289A4}" type="parTrans" cxnId="{2FE462E3-BBBA-4BFF-8D53-7209A50DA862}">
      <dgm:prSet/>
      <dgm:spPr>
        <a:ln>
          <a:solidFill>
            <a:schemeClr val="tx1">
              <a:lumMod val="95000"/>
              <a:lumOff val="5000"/>
            </a:schemeClr>
          </a:solidFill>
        </a:ln>
      </dgm:spPr>
      <dgm:t>
        <a:bodyPr/>
        <a:lstStyle/>
        <a:p>
          <a:endParaRPr lang="en-US" sz="2800"/>
        </a:p>
      </dgm:t>
    </dgm:pt>
    <dgm:pt modelId="{52DB7722-4E13-4954-BB34-3A4013DC9CE4}" type="sibTrans" cxnId="{2FE462E3-BBBA-4BFF-8D53-7209A50DA862}">
      <dgm:prSet/>
      <dgm:spPr/>
      <dgm:t>
        <a:bodyPr/>
        <a:lstStyle/>
        <a:p>
          <a:endParaRPr lang="en-US" sz="2800"/>
        </a:p>
      </dgm:t>
    </dgm:pt>
    <dgm:pt modelId="{8CF551A3-FCA2-4368-99AE-7025E10957D1}">
      <dgm:prSet custT="1"/>
      <dgm:spPr>
        <a:solidFill>
          <a:srgbClr val="00B050"/>
        </a:solidFill>
      </dgm:spPr>
      <dgm:t>
        <a:bodyPr/>
        <a:lstStyle/>
        <a:p>
          <a:r>
            <a:rPr lang="en-US" sz="1800" dirty="0" smtClean="0">
              <a:solidFill>
                <a:schemeClr val="tx1">
                  <a:lumMod val="95000"/>
                  <a:lumOff val="5000"/>
                </a:schemeClr>
              </a:solidFill>
            </a:rPr>
            <a:t>Sites</a:t>
          </a:r>
          <a:endParaRPr lang="en-US" sz="1800" dirty="0">
            <a:solidFill>
              <a:schemeClr val="tx1">
                <a:lumMod val="95000"/>
                <a:lumOff val="5000"/>
              </a:schemeClr>
            </a:solidFill>
          </a:endParaRPr>
        </a:p>
      </dgm:t>
    </dgm:pt>
    <dgm:pt modelId="{E8FDEDDE-27AA-45E0-AD88-BD59E8383DD6}" type="parTrans" cxnId="{DEBAD0E5-610D-44E1-9F60-05F57901A485}">
      <dgm:prSet/>
      <dgm:spPr>
        <a:ln>
          <a:solidFill>
            <a:schemeClr val="tx1">
              <a:lumMod val="95000"/>
              <a:lumOff val="5000"/>
            </a:schemeClr>
          </a:solidFill>
        </a:ln>
      </dgm:spPr>
      <dgm:t>
        <a:bodyPr/>
        <a:lstStyle/>
        <a:p>
          <a:endParaRPr lang="en-US" sz="2800"/>
        </a:p>
      </dgm:t>
    </dgm:pt>
    <dgm:pt modelId="{D2196F23-22FF-411C-AC8F-CFA73196D53F}" type="sibTrans" cxnId="{DEBAD0E5-610D-44E1-9F60-05F57901A485}">
      <dgm:prSet/>
      <dgm:spPr/>
      <dgm:t>
        <a:bodyPr/>
        <a:lstStyle/>
        <a:p>
          <a:endParaRPr lang="en-US" sz="2800"/>
        </a:p>
      </dgm:t>
    </dgm:pt>
    <dgm:pt modelId="{50AE8ECF-3E7C-4464-A068-B1D5AF58B3A9}">
      <dgm:prSet custT="1"/>
      <dgm:spPr>
        <a:solidFill>
          <a:srgbClr val="00B050"/>
        </a:solidFill>
      </dgm:spPr>
      <dgm:t>
        <a:bodyPr/>
        <a:lstStyle/>
        <a:p>
          <a:r>
            <a:rPr lang="en-US" sz="1800" dirty="0" smtClean="0">
              <a:solidFill>
                <a:schemeClr val="tx1">
                  <a:lumMod val="95000"/>
                  <a:lumOff val="5000"/>
                </a:schemeClr>
              </a:solidFill>
            </a:rPr>
            <a:t>Objects</a:t>
          </a:r>
          <a:endParaRPr lang="en-US" sz="1800" dirty="0">
            <a:solidFill>
              <a:schemeClr val="tx1">
                <a:lumMod val="95000"/>
                <a:lumOff val="5000"/>
              </a:schemeClr>
            </a:solidFill>
          </a:endParaRPr>
        </a:p>
      </dgm:t>
    </dgm:pt>
    <dgm:pt modelId="{09F9A66B-42BD-4638-B781-9A638BD58D1E}" type="parTrans" cxnId="{03A18512-22BE-4E25-98D8-10FFF241F4CE}">
      <dgm:prSet/>
      <dgm:spPr>
        <a:ln>
          <a:solidFill>
            <a:schemeClr val="tx1">
              <a:lumMod val="95000"/>
              <a:lumOff val="5000"/>
            </a:schemeClr>
          </a:solidFill>
        </a:ln>
      </dgm:spPr>
      <dgm:t>
        <a:bodyPr/>
        <a:lstStyle/>
        <a:p>
          <a:endParaRPr lang="en-US" sz="2800"/>
        </a:p>
      </dgm:t>
    </dgm:pt>
    <dgm:pt modelId="{9C364E5D-5E78-4D1A-95ED-68BD0A8C8596}" type="sibTrans" cxnId="{03A18512-22BE-4E25-98D8-10FFF241F4CE}">
      <dgm:prSet/>
      <dgm:spPr/>
      <dgm:t>
        <a:bodyPr/>
        <a:lstStyle/>
        <a:p>
          <a:endParaRPr lang="en-US" sz="2800"/>
        </a:p>
      </dgm:t>
    </dgm:pt>
    <dgm:pt modelId="{A73D29E7-1064-44C5-8AB1-7E9A5FC3DA47}">
      <dgm:prSet custT="1"/>
      <dgm:spPr>
        <a:solidFill>
          <a:srgbClr val="00B050"/>
        </a:solidFill>
      </dgm:spPr>
      <dgm:t>
        <a:bodyPr/>
        <a:lstStyle/>
        <a:p>
          <a:r>
            <a:rPr lang="en-US" sz="1800" dirty="0" smtClean="0">
              <a:solidFill>
                <a:schemeClr val="tx1">
                  <a:lumMod val="95000"/>
                  <a:lumOff val="5000"/>
                </a:schemeClr>
              </a:solidFill>
            </a:rPr>
            <a:t>Biotic cultural resources</a:t>
          </a:r>
          <a:endParaRPr lang="en-US" sz="1800" dirty="0">
            <a:solidFill>
              <a:schemeClr val="tx1">
                <a:lumMod val="95000"/>
                <a:lumOff val="5000"/>
              </a:schemeClr>
            </a:solidFill>
          </a:endParaRPr>
        </a:p>
      </dgm:t>
    </dgm:pt>
    <dgm:pt modelId="{2E51437B-CBF4-44AF-9B2D-DE820496611E}" type="parTrans" cxnId="{719E26F1-920A-4680-8963-0EDC07C592A1}">
      <dgm:prSet/>
      <dgm:spPr>
        <a:ln>
          <a:solidFill>
            <a:schemeClr val="tx1">
              <a:lumMod val="95000"/>
              <a:lumOff val="5000"/>
            </a:schemeClr>
          </a:solidFill>
        </a:ln>
      </dgm:spPr>
      <dgm:t>
        <a:bodyPr/>
        <a:lstStyle/>
        <a:p>
          <a:endParaRPr lang="en-US" sz="2800"/>
        </a:p>
      </dgm:t>
    </dgm:pt>
    <dgm:pt modelId="{9D07102F-40FE-493D-8BBF-200BB1A28EFC}" type="sibTrans" cxnId="{719E26F1-920A-4680-8963-0EDC07C592A1}">
      <dgm:prSet/>
      <dgm:spPr/>
      <dgm:t>
        <a:bodyPr/>
        <a:lstStyle/>
        <a:p>
          <a:endParaRPr lang="en-US" sz="2800"/>
        </a:p>
      </dgm:t>
    </dgm:pt>
    <dgm:pt modelId="{FD408B92-6846-4A8C-99A8-20FC26D89254}">
      <dgm:prSet custT="1"/>
      <dgm:spPr>
        <a:solidFill>
          <a:srgbClr val="B07BD7"/>
        </a:solidFill>
      </dgm:spPr>
      <dgm:t>
        <a:bodyPr/>
        <a:lstStyle/>
        <a:p>
          <a:r>
            <a:rPr lang="en-US" sz="1800" dirty="0" smtClean="0">
              <a:solidFill>
                <a:schemeClr val="tx1">
                  <a:lumMod val="95000"/>
                  <a:lumOff val="5000"/>
                </a:schemeClr>
              </a:solidFill>
            </a:rPr>
            <a:t>Recreation</a:t>
          </a:r>
          <a:endParaRPr lang="en-US" sz="1800" dirty="0">
            <a:solidFill>
              <a:schemeClr val="tx1">
                <a:lumMod val="95000"/>
                <a:lumOff val="5000"/>
              </a:schemeClr>
            </a:solidFill>
          </a:endParaRPr>
        </a:p>
      </dgm:t>
    </dgm:pt>
    <dgm:pt modelId="{E60BE550-75FA-412B-9ED5-B2D022783FD1}" type="parTrans" cxnId="{BEDE5E47-9E3B-4DC0-BF92-9D561C144851}">
      <dgm:prSet/>
      <dgm:spPr>
        <a:ln>
          <a:solidFill>
            <a:schemeClr val="tx1">
              <a:lumMod val="95000"/>
              <a:lumOff val="5000"/>
            </a:schemeClr>
          </a:solidFill>
        </a:ln>
      </dgm:spPr>
      <dgm:t>
        <a:bodyPr/>
        <a:lstStyle/>
        <a:p>
          <a:endParaRPr lang="en-US" sz="2800"/>
        </a:p>
      </dgm:t>
    </dgm:pt>
    <dgm:pt modelId="{2EC9D7F8-D7EE-4E9E-A6B8-48A10EEDBA7D}" type="sibTrans" cxnId="{BEDE5E47-9E3B-4DC0-BF92-9D561C144851}">
      <dgm:prSet/>
      <dgm:spPr/>
      <dgm:t>
        <a:bodyPr/>
        <a:lstStyle/>
        <a:p>
          <a:endParaRPr lang="en-US" sz="2800"/>
        </a:p>
      </dgm:t>
    </dgm:pt>
    <dgm:pt modelId="{939EC27E-FFC2-4D80-BD33-2E0416898DD9}">
      <dgm:prSet custT="1"/>
      <dgm:spPr>
        <a:solidFill>
          <a:srgbClr val="B07BD7"/>
        </a:solidFill>
      </dgm:spPr>
      <dgm:t>
        <a:bodyPr/>
        <a:lstStyle/>
        <a:p>
          <a:r>
            <a:rPr lang="en-US" sz="1800" dirty="0" smtClean="0">
              <a:solidFill>
                <a:schemeClr val="tx1">
                  <a:lumMod val="95000"/>
                  <a:lumOff val="5000"/>
                </a:schemeClr>
              </a:solidFill>
            </a:rPr>
            <a:t>Human health</a:t>
          </a:r>
          <a:endParaRPr lang="en-US" sz="1800" dirty="0">
            <a:solidFill>
              <a:schemeClr val="tx1">
                <a:lumMod val="95000"/>
                <a:lumOff val="5000"/>
              </a:schemeClr>
            </a:solidFill>
          </a:endParaRPr>
        </a:p>
      </dgm:t>
    </dgm:pt>
    <dgm:pt modelId="{493DB38F-4071-489A-A7A2-F5A3EBA3DB69}" type="parTrans" cxnId="{9ACBF21B-F8C3-472D-9A21-E8416038FE52}">
      <dgm:prSet/>
      <dgm:spPr>
        <a:ln>
          <a:solidFill>
            <a:schemeClr val="tx1">
              <a:lumMod val="95000"/>
              <a:lumOff val="5000"/>
            </a:schemeClr>
          </a:solidFill>
        </a:ln>
      </dgm:spPr>
      <dgm:t>
        <a:bodyPr/>
        <a:lstStyle/>
        <a:p>
          <a:endParaRPr lang="en-US" sz="2800"/>
        </a:p>
      </dgm:t>
    </dgm:pt>
    <dgm:pt modelId="{2070E056-0902-4F62-8891-C04C3D7C3373}" type="sibTrans" cxnId="{9ACBF21B-F8C3-472D-9A21-E8416038FE52}">
      <dgm:prSet/>
      <dgm:spPr/>
      <dgm:t>
        <a:bodyPr/>
        <a:lstStyle/>
        <a:p>
          <a:endParaRPr lang="en-US" sz="2800"/>
        </a:p>
      </dgm:t>
    </dgm:pt>
    <dgm:pt modelId="{5A248EAF-7CF7-4006-A4D9-49DA7A2AA0A3}">
      <dgm:prSet custT="1"/>
      <dgm:spPr>
        <a:solidFill>
          <a:srgbClr val="B07BD7"/>
        </a:solidFill>
      </dgm:spPr>
      <dgm:t>
        <a:bodyPr/>
        <a:lstStyle/>
        <a:p>
          <a:r>
            <a:rPr lang="en-US" sz="1800" dirty="0" smtClean="0">
              <a:solidFill>
                <a:schemeClr val="tx1">
                  <a:lumMod val="95000"/>
                  <a:lumOff val="5000"/>
                </a:schemeClr>
              </a:solidFill>
            </a:rPr>
            <a:t>Economy</a:t>
          </a:r>
          <a:endParaRPr lang="en-US" sz="1800" dirty="0">
            <a:solidFill>
              <a:schemeClr val="tx1">
                <a:lumMod val="95000"/>
                <a:lumOff val="5000"/>
              </a:schemeClr>
            </a:solidFill>
          </a:endParaRPr>
        </a:p>
      </dgm:t>
    </dgm:pt>
    <dgm:pt modelId="{3CCF4DA3-548D-49A3-B7A8-4440C55ECEA5}" type="parTrans" cxnId="{66264442-A93C-458E-B917-CF4FD089DB67}">
      <dgm:prSet/>
      <dgm:spPr>
        <a:ln>
          <a:solidFill>
            <a:schemeClr val="tx1">
              <a:lumMod val="95000"/>
              <a:lumOff val="5000"/>
            </a:schemeClr>
          </a:solidFill>
        </a:ln>
      </dgm:spPr>
      <dgm:t>
        <a:bodyPr/>
        <a:lstStyle/>
        <a:p>
          <a:endParaRPr lang="en-US" sz="2800"/>
        </a:p>
      </dgm:t>
    </dgm:pt>
    <dgm:pt modelId="{620A8002-D88A-4E70-80E2-723B4F64F518}" type="sibTrans" cxnId="{66264442-A93C-458E-B917-CF4FD089DB67}">
      <dgm:prSet/>
      <dgm:spPr/>
      <dgm:t>
        <a:bodyPr/>
        <a:lstStyle/>
        <a:p>
          <a:endParaRPr lang="en-US" sz="2800"/>
        </a:p>
      </dgm:t>
    </dgm:pt>
    <dgm:pt modelId="{98DC09A7-473B-4336-B34F-2177A9F494BE}">
      <dgm:prSet custT="1"/>
      <dgm:spPr>
        <a:solidFill>
          <a:srgbClr val="FFC000"/>
        </a:solidFill>
      </dgm:spPr>
      <dgm:t>
        <a:bodyPr/>
        <a:lstStyle/>
        <a:p>
          <a:r>
            <a:rPr lang="en-US" sz="1800" b="1" u="none" dirty="0" smtClean="0">
              <a:solidFill>
                <a:schemeClr val="tx1">
                  <a:lumMod val="95000"/>
                  <a:lumOff val="5000"/>
                </a:schemeClr>
              </a:solidFill>
            </a:rPr>
            <a:t>Natural </a:t>
          </a:r>
          <a:br>
            <a:rPr lang="en-US" sz="1800" b="1" u="none" dirty="0" smtClean="0">
              <a:solidFill>
                <a:schemeClr val="tx1">
                  <a:lumMod val="95000"/>
                  <a:lumOff val="5000"/>
                </a:schemeClr>
              </a:solidFill>
            </a:rPr>
          </a:br>
          <a:r>
            <a:rPr lang="en-US" sz="1800" b="1" u="none" dirty="0" smtClean="0">
              <a:solidFill>
                <a:schemeClr val="tx1">
                  <a:lumMod val="95000"/>
                  <a:lumOff val="5000"/>
                </a:schemeClr>
              </a:solidFill>
            </a:rPr>
            <a:t>resources</a:t>
          </a:r>
          <a:endParaRPr lang="en-US" sz="1800" b="1" u="none" dirty="0">
            <a:solidFill>
              <a:schemeClr val="tx1">
                <a:lumMod val="95000"/>
                <a:lumOff val="5000"/>
              </a:schemeClr>
            </a:solidFill>
          </a:endParaRPr>
        </a:p>
      </dgm:t>
    </dgm:pt>
    <dgm:pt modelId="{8593BF83-CAC3-41A6-A7E4-B3C7F8304538}" type="parTrans" cxnId="{19FA9947-845A-4AB3-ADF0-2E7D97FB6925}">
      <dgm:prSet/>
      <dgm:spPr>
        <a:ln>
          <a:solidFill>
            <a:schemeClr val="tx1">
              <a:lumMod val="95000"/>
              <a:lumOff val="5000"/>
            </a:schemeClr>
          </a:solidFill>
        </a:ln>
      </dgm:spPr>
      <dgm:t>
        <a:bodyPr/>
        <a:lstStyle/>
        <a:p>
          <a:endParaRPr lang="en-US" sz="2800"/>
        </a:p>
      </dgm:t>
    </dgm:pt>
    <dgm:pt modelId="{DDEAC4BC-5705-4E5D-A74A-40CE735A5F1A}" type="sibTrans" cxnId="{19FA9947-845A-4AB3-ADF0-2E7D97FB6925}">
      <dgm:prSet/>
      <dgm:spPr/>
      <dgm:t>
        <a:bodyPr/>
        <a:lstStyle/>
        <a:p>
          <a:endParaRPr lang="en-US" sz="2800"/>
        </a:p>
      </dgm:t>
    </dgm:pt>
    <dgm:pt modelId="{E7247943-635B-4110-9596-06BCA0615862}">
      <dgm:prSet custT="1"/>
      <dgm:spPr>
        <a:solidFill>
          <a:srgbClr val="FFC000"/>
        </a:solidFill>
      </dgm:spPr>
      <dgm:t>
        <a:bodyPr/>
        <a:lstStyle/>
        <a:p>
          <a:r>
            <a:rPr lang="en-US" sz="1800" dirty="0" smtClean="0">
              <a:solidFill>
                <a:schemeClr val="tx1">
                  <a:lumMod val="95000"/>
                  <a:lumOff val="5000"/>
                </a:schemeClr>
              </a:solidFill>
            </a:rPr>
            <a:t>Ecological systems</a:t>
          </a:r>
          <a:endParaRPr lang="en-US" sz="1800" dirty="0">
            <a:solidFill>
              <a:schemeClr val="tx1">
                <a:lumMod val="95000"/>
                <a:lumOff val="5000"/>
              </a:schemeClr>
            </a:solidFill>
          </a:endParaRPr>
        </a:p>
      </dgm:t>
    </dgm:pt>
    <dgm:pt modelId="{06547D22-58B3-4226-B22E-6E856ADDE424}" type="parTrans" cxnId="{D59BC859-AD01-4E3D-B0AE-44533B83B8B7}">
      <dgm:prSet/>
      <dgm:spPr>
        <a:ln>
          <a:solidFill>
            <a:schemeClr val="tx1">
              <a:lumMod val="95000"/>
              <a:lumOff val="5000"/>
            </a:schemeClr>
          </a:solidFill>
        </a:ln>
      </dgm:spPr>
      <dgm:t>
        <a:bodyPr/>
        <a:lstStyle/>
        <a:p>
          <a:endParaRPr lang="en-US" sz="2800"/>
        </a:p>
      </dgm:t>
    </dgm:pt>
    <dgm:pt modelId="{4C5AF4D5-C872-4687-8D98-7F7A5921F587}" type="sibTrans" cxnId="{D59BC859-AD01-4E3D-B0AE-44533B83B8B7}">
      <dgm:prSet/>
      <dgm:spPr/>
      <dgm:t>
        <a:bodyPr/>
        <a:lstStyle/>
        <a:p>
          <a:endParaRPr lang="en-US" sz="2800"/>
        </a:p>
      </dgm:t>
    </dgm:pt>
    <dgm:pt modelId="{CBCF57A9-E3B7-4B5B-AE7B-DFF1E853BC7C}">
      <dgm:prSet custT="1"/>
      <dgm:spPr>
        <a:solidFill>
          <a:srgbClr val="FFC000"/>
        </a:solidFill>
      </dgm:spPr>
      <dgm:t>
        <a:bodyPr/>
        <a:lstStyle/>
        <a:p>
          <a:r>
            <a:rPr lang="en-US" sz="1800" dirty="0" smtClean="0">
              <a:solidFill>
                <a:schemeClr val="tx1">
                  <a:lumMod val="95000"/>
                  <a:lumOff val="5000"/>
                </a:schemeClr>
              </a:solidFill>
            </a:rPr>
            <a:t>Viability of T&amp;E species</a:t>
          </a:r>
          <a:endParaRPr lang="en-US" sz="1800" dirty="0">
            <a:solidFill>
              <a:schemeClr val="tx1">
                <a:lumMod val="95000"/>
                <a:lumOff val="5000"/>
              </a:schemeClr>
            </a:solidFill>
          </a:endParaRPr>
        </a:p>
      </dgm:t>
    </dgm:pt>
    <dgm:pt modelId="{79F45EAC-7A0F-4700-AA96-C7D36386613D}" type="parTrans" cxnId="{62CF3E62-D4EC-4F63-AFBF-D841B9E3919D}">
      <dgm:prSet/>
      <dgm:spPr>
        <a:ln>
          <a:solidFill>
            <a:schemeClr val="tx1">
              <a:lumMod val="95000"/>
              <a:lumOff val="5000"/>
            </a:schemeClr>
          </a:solidFill>
        </a:ln>
      </dgm:spPr>
      <dgm:t>
        <a:bodyPr/>
        <a:lstStyle/>
        <a:p>
          <a:endParaRPr lang="en-US" sz="2800"/>
        </a:p>
      </dgm:t>
    </dgm:pt>
    <dgm:pt modelId="{ED6F8F07-20D9-43CD-B1A3-8F8073489CF2}" type="sibTrans" cxnId="{62CF3E62-D4EC-4F63-AFBF-D841B9E3919D}">
      <dgm:prSet/>
      <dgm:spPr/>
      <dgm:t>
        <a:bodyPr/>
        <a:lstStyle/>
        <a:p>
          <a:endParaRPr lang="en-US" sz="2800"/>
        </a:p>
      </dgm:t>
    </dgm:pt>
    <dgm:pt modelId="{2D5B2422-CDAC-45F9-82BD-4C97D37DADA9}" type="pres">
      <dgm:prSet presAssocID="{FEA3ED53-0CF9-4EDD-B311-4066ED96E076}" presName="hierChild1" presStyleCnt="0">
        <dgm:presLayoutVars>
          <dgm:orgChart val="1"/>
          <dgm:chPref val="1"/>
          <dgm:dir/>
          <dgm:animOne val="branch"/>
          <dgm:animLvl val="lvl"/>
          <dgm:resizeHandles/>
        </dgm:presLayoutVars>
      </dgm:prSet>
      <dgm:spPr/>
      <dgm:t>
        <a:bodyPr/>
        <a:lstStyle/>
        <a:p>
          <a:endParaRPr lang="en-US"/>
        </a:p>
      </dgm:t>
    </dgm:pt>
    <dgm:pt modelId="{22BCA0B5-DA02-4BBC-94D6-6089B6503F1C}" type="pres">
      <dgm:prSet presAssocID="{04F620B1-F28C-4534-863F-F607DB434086}" presName="hierRoot1" presStyleCnt="0">
        <dgm:presLayoutVars>
          <dgm:hierBranch val="init"/>
        </dgm:presLayoutVars>
      </dgm:prSet>
      <dgm:spPr/>
    </dgm:pt>
    <dgm:pt modelId="{682F6EB6-17A9-4861-B1BF-0949538DE420}" type="pres">
      <dgm:prSet presAssocID="{04F620B1-F28C-4534-863F-F607DB434086}" presName="rootComposite1" presStyleCnt="0"/>
      <dgm:spPr/>
    </dgm:pt>
    <dgm:pt modelId="{19E30C6E-9AC1-4948-A086-D1ADEB6FA279}" type="pres">
      <dgm:prSet presAssocID="{04F620B1-F28C-4534-863F-F607DB434086}" presName="rootText1" presStyleLbl="node0" presStyleIdx="0" presStyleCnt="1" custScaleX="114434">
        <dgm:presLayoutVars>
          <dgm:chPref val="3"/>
        </dgm:presLayoutVars>
      </dgm:prSet>
      <dgm:spPr>
        <a:prstGeom prst="flowChartPreparation">
          <a:avLst/>
        </a:prstGeom>
      </dgm:spPr>
      <dgm:t>
        <a:bodyPr/>
        <a:lstStyle/>
        <a:p>
          <a:endParaRPr lang="en-US"/>
        </a:p>
      </dgm:t>
    </dgm:pt>
    <dgm:pt modelId="{2A642211-9B58-4175-9291-51F4D70620EB}" type="pres">
      <dgm:prSet presAssocID="{04F620B1-F28C-4534-863F-F607DB434086}" presName="rootConnector1" presStyleLbl="node1" presStyleIdx="0" presStyleCnt="0"/>
      <dgm:spPr/>
      <dgm:t>
        <a:bodyPr/>
        <a:lstStyle/>
        <a:p>
          <a:endParaRPr lang="en-US"/>
        </a:p>
      </dgm:t>
    </dgm:pt>
    <dgm:pt modelId="{B3356F2A-4C91-4546-99C0-7D164AD521B0}" type="pres">
      <dgm:prSet presAssocID="{04F620B1-F28C-4534-863F-F607DB434086}" presName="hierChild2" presStyleCnt="0"/>
      <dgm:spPr/>
    </dgm:pt>
    <dgm:pt modelId="{6DB07756-2B1E-45FF-8E86-5A7F25B424B6}" type="pres">
      <dgm:prSet presAssocID="{AB8ABCFC-0B1F-47B5-B86C-1AA257C3328A}" presName="Name37" presStyleLbl="parChTrans1D2" presStyleIdx="0" presStyleCnt="3"/>
      <dgm:spPr/>
      <dgm:t>
        <a:bodyPr/>
        <a:lstStyle/>
        <a:p>
          <a:endParaRPr lang="en-US"/>
        </a:p>
      </dgm:t>
    </dgm:pt>
    <dgm:pt modelId="{3042E7A0-5F81-4EC4-8245-FB485347D25F}" type="pres">
      <dgm:prSet presAssocID="{259C5AD0-E766-47F0-990F-33AAACB199ED}" presName="hierRoot2" presStyleCnt="0">
        <dgm:presLayoutVars>
          <dgm:hierBranch val="init"/>
        </dgm:presLayoutVars>
      </dgm:prSet>
      <dgm:spPr/>
    </dgm:pt>
    <dgm:pt modelId="{62244D24-5F37-4417-AB80-F8AB8EA17856}" type="pres">
      <dgm:prSet presAssocID="{259C5AD0-E766-47F0-990F-33AAACB199ED}" presName="rootComposite" presStyleCnt="0"/>
      <dgm:spPr/>
    </dgm:pt>
    <dgm:pt modelId="{016D1815-9AA2-49A0-BE55-845F53EA30DE}" type="pres">
      <dgm:prSet presAssocID="{259C5AD0-E766-47F0-990F-33AAACB199ED}" presName="rootText" presStyleLbl="node2" presStyleIdx="0" presStyleCnt="3">
        <dgm:presLayoutVars>
          <dgm:chPref val="3"/>
        </dgm:presLayoutVars>
      </dgm:prSet>
      <dgm:spPr>
        <a:prstGeom prst="flowChartTerminator">
          <a:avLst/>
        </a:prstGeom>
      </dgm:spPr>
      <dgm:t>
        <a:bodyPr/>
        <a:lstStyle/>
        <a:p>
          <a:endParaRPr lang="en-US"/>
        </a:p>
      </dgm:t>
    </dgm:pt>
    <dgm:pt modelId="{CD45E010-D157-41B7-8EFB-67EF320104FC}" type="pres">
      <dgm:prSet presAssocID="{259C5AD0-E766-47F0-990F-33AAACB199ED}" presName="rootConnector" presStyleLbl="node2" presStyleIdx="0" presStyleCnt="3"/>
      <dgm:spPr/>
      <dgm:t>
        <a:bodyPr/>
        <a:lstStyle/>
        <a:p>
          <a:endParaRPr lang="en-US"/>
        </a:p>
      </dgm:t>
    </dgm:pt>
    <dgm:pt modelId="{0C12431B-5A9E-4397-A6CD-58447FC5F3E4}" type="pres">
      <dgm:prSet presAssocID="{259C5AD0-E766-47F0-990F-33AAACB199ED}" presName="hierChild4" presStyleCnt="0"/>
      <dgm:spPr/>
    </dgm:pt>
    <dgm:pt modelId="{5015A881-4BA4-4191-8550-D2F7E4BC6F00}" type="pres">
      <dgm:prSet presAssocID="{E8FDEDDE-27AA-45E0-AD88-BD59E8383DD6}" presName="Name37" presStyleLbl="parChTrans1D3" presStyleIdx="0" presStyleCnt="8"/>
      <dgm:spPr/>
      <dgm:t>
        <a:bodyPr/>
        <a:lstStyle/>
        <a:p>
          <a:endParaRPr lang="en-US"/>
        </a:p>
      </dgm:t>
    </dgm:pt>
    <dgm:pt modelId="{D90683C1-7575-415C-9C36-7794BC20700B}" type="pres">
      <dgm:prSet presAssocID="{8CF551A3-FCA2-4368-99AE-7025E10957D1}" presName="hierRoot2" presStyleCnt="0">
        <dgm:presLayoutVars>
          <dgm:hierBranch val="init"/>
        </dgm:presLayoutVars>
      </dgm:prSet>
      <dgm:spPr/>
    </dgm:pt>
    <dgm:pt modelId="{09788643-646E-45A9-BC86-6A63AB22F09F}" type="pres">
      <dgm:prSet presAssocID="{8CF551A3-FCA2-4368-99AE-7025E10957D1}" presName="rootComposite" presStyleCnt="0"/>
      <dgm:spPr/>
    </dgm:pt>
    <dgm:pt modelId="{902DB6EB-A1E5-4881-8B38-DB1EED4982BA}" type="pres">
      <dgm:prSet presAssocID="{8CF551A3-FCA2-4368-99AE-7025E10957D1}" presName="rootText" presStyleLbl="node3" presStyleIdx="0" presStyleCnt="8">
        <dgm:presLayoutVars>
          <dgm:chPref val="3"/>
        </dgm:presLayoutVars>
      </dgm:prSet>
      <dgm:spPr>
        <a:prstGeom prst="flowChartTerminator">
          <a:avLst/>
        </a:prstGeom>
      </dgm:spPr>
      <dgm:t>
        <a:bodyPr/>
        <a:lstStyle/>
        <a:p>
          <a:endParaRPr lang="en-US"/>
        </a:p>
      </dgm:t>
    </dgm:pt>
    <dgm:pt modelId="{FBE0EF51-3375-46C4-BD5A-3811DF09055D}" type="pres">
      <dgm:prSet presAssocID="{8CF551A3-FCA2-4368-99AE-7025E10957D1}" presName="rootConnector" presStyleLbl="node3" presStyleIdx="0" presStyleCnt="8"/>
      <dgm:spPr/>
      <dgm:t>
        <a:bodyPr/>
        <a:lstStyle/>
        <a:p>
          <a:endParaRPr lang="en-US"/>
        </a:p>
      </dgm:t>
    </dgm:pt>
    <dgm:pt modelId="{E6BA4F4A-1919-4265-8FFA-B4BD0D58BA3E}" type="pres">
      <dgm:prSet presAssocID="{8CF551A3-FCA2-4368-99AE-7025E10957D1}" presName="hierChild4" presStyleCnt="0"/>
      <dgm:spPr/>
    </dgm:pt>
    <dgm:pt modelId="{F037859B-C3BD-4B8F-BC39-75FFD10C3888}" type="pres">
      <dgm:prSet presAssocID="{8CF551A3-FCA2-4368-99AE-7025E10957D1}" presName="hierChild5" presStyleCnt="0"/>
      <dgm:spPr/>
    </dgm:pt>
    <dgm:pt modelId="{0BBADA7C-1D9E-49DF-889F-F483259A4856}" type="pres">
      <dgm:prSet presAssocID="{09F9A66B-42BD-4638-B781-9A638BD58D1E}" presName="Name37" presStyleLbl="parChTrans1D3" presStyleIdx="1" presStyleCnt="8"/>
      <dgm:spPr/>
      <dgm:t>
        <a:bodyPr/>
        <a:lstStyle/>
        <a:p>
          <a:endParaRPr lang="en-US"/>
        </a:p>
      </dgm:t>
    </dgm:pt>
    <dgm:pt modelId="{6345B88A-3975-4997-A231-8C4EB40C1F8B}" type="pres">
      <dgm:prSet presAssocID="{50AE8ECF-3E7C-4464-A068-B1D5AF58B3A9}" presName="hierRoot2" presStyleCnt="0">
        <dgm:presLayoutVars>
          <dgm:hierBranch val="init"/>
        </dgm:presLayoutVars>
      </dgm:prSet>
      <dgm:spPr/>
    </dgm:pt>
    <dgm:pt modelId="{F064BD96-09B8-454B-A02A-F9A766D27255}" type="pres">
      <dgm:prSet presAssocID="{50AE8ECF-3E7C-4464-A068-B1D5AF58B3A9}" presName="rootComposite" presStyleCnt="0"/>
      <dgm:spPr/>
    </dgm:pt>
    <dgm:pt modelId="{7EA04009-D422-44DC-9359-AA68E982BF39}" type="pres">
      <dgm:prSet presAssocID="{50AE8ECF-3E7C-4464-A068-B1D5AF58B3A9}" presName="rootText" presStyleLbl="node3" presStyleIdx="1" presStyleCnt="8">
        <dgm:presLayoutVars>
          <dgm:chPref val="3"/>
        </dgm:presLayoutVars>
      </dgm:prSet>
      <dgm:spPr>
        <a:prstGeom prst="flowChartTerminator">
          <a:avLst/>
        </a:prstGeom>
      </dgm:spPr>
      <dgm:t>
        <a:bodyPr/>
        <a:lstStyle/>
        <a:p>
          <a:endParaRPr lang="en-US"/>
        </a:p>
      </dgm:t>
    </dgm:pt>
    <dgm:pt modelId="{78CAE82E-38A9-40AD-8532-9386C9076FB6}" type="pres">
      <dgm:prSet presAssocID="{50AE8ECF-3E7C-4464-A068-B1D5AF58B3A9}" presName="rootConnector" presStyleLbl="node3" presStyleIdx="1" presStyleCnt="8"/>
      <dgm:spPr/>
      <dgm:t>
        <a:bodyPr/>
        <a:lstStyle/>
        <a:p>
          <a:endParaRPr lang="en-US"/>
        </a:p>
      </dgm:t>
    </dgm:pt>
    <dgm:pt modelId="{6C1FF662-0D22-4761-B334-FE96701F8D91}" type="pres">
      <dgm:prSet presAssocID="{50AE8ECF-3E7C-4464-A068-B1D5AF58B3A9}" presName="hierChild4" presStyleCnt="0"/>
      <dgm:spPr/>
    </dgm:pt>
    <dgm:pt modelId="{8CB9DED4-5B5F-4789-8406-421E7FDA5D14}" type="pres">
      <dgm:prSet presAssocID="{50AE8ECF-3E7C-4464-A068-B1D5AF58B3A9}" presName="hierChild5" presStyleCnt="0"/>
      <dgm:spPr/>
    </dgm:pt>
    <dgm:pt modelId="{A0C4F270-B740-41E8-ACFF-BF10498D594F}" type="pres">
      <dgm:prSet presAssocID="{2E51437B-CBF4-44AF-9B2D-DE820496611E}" presName="Name37" presStyleLbl="parChTrans1D3" presStyleIdx="2" presStyleCnt="8"/>
      <dgm:spPr/>
      <dgm:t>
        <a:bodyPr/>
        <a:lstStyle/>
        <a:p>
          <a:endParaRPr lang="en-US"/>
        </a:p>
      </dgm:t>
    </dgm:pt>
    <dgm:pt modelId="{F3CC95A7-4CAE-4686-9F19-02F14847C293}" type="pres">
      <dgm:prSet presAssocID="{A73D29E7-1064-44C5-8AB1-7E9A5FC3DA47}" presName="hierRoot2" presStyleCnt="0">
        <dgm:presLayoutVars>
          <dgm:hierBranch val="init"/>
        </dgm:presLayoutVars>
      </dgm:prSet>
      <dgm:spPr/>
    </dgm:pt>
    <dgm:pt modelId="{0B5B4C65-152F-4986-B021-9CD11C9605B0}" type="pres">
      <dgm:prSet presAssocID="{A73D29E7-1064-44C5-8AB1-7E9A5FC3DA47}" presName="rootComposite" presStyleCnt="0"/>
      <dgm:spPr/>
    </dgm:pt>
    <dgm:pt modelId="{41145CE4-DBFE-485F-BEEC-B01479E6A11E}" type="pres">
      <dgm:prSet presAssocID="{A73D29E7-1064-44C5-8AB1-7E9A5FC3DA47}" presName="rootText" presStyleLbl="node3" presStyleIdx="2" presStyleCnt="8">
        <dgm:presLayoutVars>
          <dgm:chPref val="3"/>
        </dgm:presLayoutVars>
      </dgm:prSet>
      <dgm:spPr>
        <a:prstGeom prst="flowChartTerminator">
          <a:avLst/>
        </a:prstGeom>
      </dgm:spPr>
      <dgm:t>
        <a:bodyPr/>
        <a:lstStyle/>
        <a:p>
          <a:endParaRPr lang="en-US"/>
        </a:p>
      </dgm:t>
    </dgm:pt>
    <dgm:pt modelId="{91B9603F-97FD-4B54-8782-67FE48ACE7A0}" type="pres">
      <dgm:prSet presAssocID="{A73D29E7-1064-44C5-8AB1-7E9A5FC3DA47}" presName="rootConnector" presStyleLbl="node3" presStyleIdx="2" presStyleCnt="8"/>
      <dgm:spPr/>
      <dgm:t>
        <a:bodyPr/>
        <a:lstStyle/>
        <a:p>
          <a:endParaRPr lang="en-US"/>
        </a:p>
      </dgm:t>
    </dgm:pt>
    <dgm:pt modelId="{F1B1A48D-6DF2-44EE-82AB-C224156A1A73}" type="pres">
      <dgm:prSet presAssocID="{A73D29E7-1064-44C5-8AB1-7E9A5FC3DA47}" presName="hierChild4" presStyleCnt="0"/>
      <dgm:spPr/>
    </dgm:pt>
    <dgm:pt modelId="{10EC65AA-113B-4AB2-A3A5-1E1FD53A0756}" type="pres">
      <dgm:prSet presAssocID="{A73D29E7-1064-44C5-8AB1-7E9A5FC3DA47}" presName="hierChild5" presStyleCnt="0"/>
      <dgm:spPr/>
    </dgm:pt>
    <dgm:pt modelId="{CE0061E4-5CEB-4F79-8EAC-15C5528DB45F}" type="pres">
      <dgm:prSet presAssocID="{259C5AD0-E766-47F0-990F-33AAACB199ED}" presName="hierChild5" presStyleCnt="0"/>
      <dgm:spPr/>
    </dgm:pt>
    <dgm:pt modelId="{48C9581E-BF26-45C6-87F7-87A932CE87B0}" type="pres">
      <dgm:prSet presAssocID="{1EFFBF68-9180-4690-BBEA-DF8CDCB289A4}" presName="Name37" presStyleLbl="parChTrans1D2" presStyleIdx="1" presStyleCnt="3"/>
      <dgm:spPr/>
      <dgm:t>
        <a:bodyPr/>
        <a:lstStyle/>
        <a:p>
          <a:endParaRPr lang="en-US"/>
        </a:p>
      </dgm:t>
    </dgm:pt>
    <dgm:pt modelId="{6918A0EA-E6E2-4F8C-8EA4-BBD028412901}" type="pres">
      <dgm:prSet presAssocID="{099483BB-9A4E-4E0C-A67B-0EF10B81F842}" presName="hierRoot2" presStyleCnt="0">
        <dgm:presLayoutVars>
          <dgm:hierBranch val="init"/>
        </dgm:presLayoutVars>
      </dgm:prSet>
      <dgm:spPr/>
    </dgm:pt>
    <dgm:pt modelId="{5500BAAD-4004-434E-82BE-76B97568BDE0}" type="pres">
      <dgm:prSet presAssocID="{099483BB-9A4E-4E0C-A67B-0EF10B81F842}" presName="rootComposite" presStyleCnt="0"/>
      <dgm:spPr/>
    </dgm:pt>
    <dgm:pt modelId="{AF77E1B3-5ACA-4D76-9810-4A5F82EF4B75}" type="pres">
      <dgm:prSet presAssocID="{099483BB-9A4E-4E0C-A67B-0EF10B81F842}" presName="rootText" presStyleLbl="node2" presStyleIdx="1" presStyleCnt="3" custScaleX="123848">
        <dgm:presLayoutVars>
          <dgm:chPref val="3"/>
        </dgm:presLayoutVars>
      </dgm:prSet>
      <dgm:spPr>
        <a:prstGeom prst="flowChartTerminator">
          <a:avLst/>
        </a:prstGeom>
      </dgm:spPr>
      <dgm:t>
        <a:bodyPr/>
        <a:lstStyle/>
        <a:p>
          <a:endParaRPr lang="en-US"/>
        </a:p>
      </dgm:t>
    </dgm:pt>
    <dgm:pt modelId="{D400405F-277F-4FC6-9632-5E8A6303D5BE}" type="pres">
      <dgm:prSet presAssocID="{099483BB-9A4E-4E0C-A67B-0EF10B81F842}" presName="rootConnector" presStyleLbl="node2" presStyleIdx="1" presStyleCnt="3"/>
      <dgm:spPr/>
      <dgm:t>
        <a:bodyPr/>
        <a:lstStyle/>
        <a:p>
          <a:endParaRPr lang="en-US"/>
        </a:p>
      </dgm:t>
    </dgm:pt>
    <dgm:pt modelId="{2A660FF0-8BCE-4E25-B121-D7B22D45A935}" type="pres">
      <dgm:prSet presAssocID="{099483BB-9A4E-4E0C-A67B-0EF10B81F842}" presName="hierChild4" presStyleCnt="0"/>
      <dgm:spPr/>
    </dgm:pt>
    <dgm:pt modelId="{B7F2531F-9F7B-4E52-83AC-A114E1C7D14C}" type="pres">
      <dgm:prSet presAssocID="{E60BE550-75FA-412B-9ED5-B2D022783FD1}" presName="Name37" presStyleLbl="parChTrans1D3" presStyleIdx="3" presStyleCnt="8"/>
      <dgm:spPr/>
      <dgm:t>
        <a:bodyPr/>
        <a:lstStyle/>
        <a:p>
          <a:endParaRPr lang="en-US"/>
        </a:p>
      </dgm:t>
    </dgm:pt>
    <dgm:pt modelId="{F59FA3C4-1A45-491D-8992-B0B4E0C3C736}" type="pres">
      <dgm:prSet presAssocID="{FD408B92-6846-4A8C-99A8-20FC26D89254}" presName="hierRoot2" presStyleCnt="0">
        <dgm:presLayoutVars>
          <dgm:hierBranch val="init"/>
        </dgm:presLayoutVars>
      </dgm:prSet>
      <dgm:spPr/>
    </dgm:pt>
    <dgm:pt modelId="{B505B332-C648-4F0D-BE5E-FE7822CEECCE}" type="pres">
      <dgm:prSet presAssocID="{FD408B92-6846-4A8C-99A8-20FC26D89254}" presName="rootComposite" presStyleCnt="0"/>
      <dgm:spPr/>
    </dgm:pt>
    <dgm:pt modelId="{3AF994B0-3C0A-4AD4-97E7-4BFA7D173DE7}" type="pres">
      <dgm:prSet presAssocID="{FD408B92-6846-4A8C-99A8-20FC26D89254}" presName="rootText" presStyleLbl="node3" presStyleIdx="3" presStyleCnt="8">
        <dgm:presLayoutVars>
          <dgm:chPref val="3"/>
        </dgm:presLayoutVars>
      </dgm:prSet>
      <dgm:spPr>
        <a:prstGeom prst="flowChartTerminator">
          <a:avLst/>
        </a:prstGeom>
      </dgm:spPr>
      <dgm:t>
        <a:bodyPr/>
        <a:lstStyle/>
        <a:p>
          <a:endParaRPr lang="en-US"/>
        </a:p>
      </dgm:t>
    </dgm:pt>
    <dgm:pt modelId="{8D172FAA-3DCE-4B67-BA72-C3108DF7648E}" type="pres">
      <dgm:prSet presAssocID="{FD408B92-6846-4A8C-99A8-20FC26D89254}" presName="rootConnector" presStyleLbl="node3" presStyleIdx="3" presStyleCnt="8"/>
      <dgm:spPr/>
      <dgm:t>
        <a:bodyPr/>
        <a:lstStyle/>
        <a:p>
          <a:endParaRPr lang="en-US"/>
        </a:p>
      </dgm:t>
    </dgm:pt>
    <dgm:pt modelId="{DF5AFCDA-A936-445B-83C0-B81F89373EA7}" type="pres">
      <dgm:prSet presAssocID="{FD408B92-6846-4A8C-99A8-20FC26D89254}" presName="hierChild4" presStyleCnt="0"/>
      <dgm:spPr/>
    </dgm:pt>
    <dgm:pt modelId="{24DD1E4E-55A7-42A2-A67C-988950DEF893}" type="pres">
      <dgm:prSet presAssocID="{FD408B92-6846-4A8C-99A8-20FC26D89254}" presName="hierChild5" presStyleCnt="0"/>
      <dgm:spPr/>
    </dgm:pt>
    <dgm:pt modelId="{D0FD661E-D5A7-4095-9048-947D8EEFEF7C}" type="pres">
      <dgm:prSet presAssocID="{493DB38F-4071-489A-A7A2-F5A3EBA3DB69}" presName="Name37" presStyleLbl="parChTrans1D3" presStyleIdx="4" presStyleCnt="8"/>
      <dgm:spPr/>
      <dgm:t>
        <a:bodyPr/>
        <a:lstStyle/>
        <a:p>
          <a:endParaRPr lang="en-US"/>
        </a:p>
      </dgm:t>
    </dgm:pt>
    <dgm:pt modelId="{A8CBE87D-A50B-46E5-A669-B9FF0BC5BD5A}" type="pres">
      <dgm:prSet presAssocID="{939EC27E-FFC2-4D80-BD33-2E0416898DD9}" presName="hierRoot2" presStyleCnt="0">
        <dgm:presLayoutVars>
          <dgm:hierBranch val="init"/>
        </dgm:presLayoutVars>
      </dgm:prSet>
      <dgm:spPr/>
    </dgm:pt>
    <dgm:pt modelId="{58A80D87-3D65-4E6F-A7D0-9FFB9DDF5659}" type="pres">
      <dgm:prSet presAssocID="{939EC27E-FFC2-4D80-BD33-2E0416898DD9}" presName="rootComposite" presStyleCnt="0"/>
      <dgm:spPr/>
    </dgm:pt>
    <dgm:pt modelId="{9AA2BE38-C4E9-4C69-9978-1DE9B897F9C1}" type="pres">
      <dgm:prSet presAssocID="{939EC27E-FFC2-4D80-BD33-2E0416898DD9}" presName="rootText" presStyleLbl="node3" presStyleIdx="4" presStyleCnt="8">
        <dgm:presLayoutVars>
          <dgm:chPref val="3"/>
        </dgm:presLayoutVars>
      </dgm:prSet>
      <dgm:spPr>
        <a:prstGeom prst="flowChartTerminator">
          <a:avLst/>
        </a:prstGeom>
      </dgm:spPr>
      <dgm:t>
        <a:bodyPr/>
        <a:lstStyle/>
        <a:p>
          <a:endParaRPr lang="en-US"/>
        </a:p>
      </dgm:t>
    </dgm:pt>
    <dgm:pt modelId="{24FFE206-8DD3-480A-B6F0-B067A69EA12B}" type="pres">
      <dgm:prSet presAssocID="{939EC27E-FFC2-4D80-BD33-2E0416898DD9}" presName="rootConnector" presStyleLbl="node3" presStyleIdx="4" presStyleCnt="8"/>
      <dgm:spPr/>
      <dgm:t>
        <a:bodyPr/>
        <a:lstStyle/>
        <a:p>
          <a:endParaRPr lang="en-US"/>
        </a:p>
      </dgm:t>
    </dgm:pt>
    <dgm:pt modelId="{55B1EFC8-4E5D-4C28-90C7-365DEBED7594}" type="pres">
      <dgm:prSet presAssocID="{939EC27E-FFC2-4D80-BD33-2E0416898DD9}" presName="hierChild4" presStyleCnt="0"/>
      <dgm:spPr/>
    </dgm:pt>
    <dgm:pt modelId="{8D052BA7-AD99-498E-B039-6C87C697143A}" type="pres">
      <dgm:prSet presAssocID="{939EC27E-FFC2-4D80-BD33-2E0416898DD9}" presName="hierChild5" presStyleCnt="0"/>
      <dgm:spPr/>
    </dgm:pt>
    <dgm:pt modelId="{D1540C12-4427-45F9-B264-3B69936C8909}" type="pres">
      <dgm:prSet presAssocID="{3CCF4DA3-548D-49A3-B7A8-4440C55ECEA5}" presName="Name37" presStyleLbl="parChTrans1D3" presStyleIdx="5" presStyleCnt="8"/>
      <dgm:spPr/>
      <dgm:t>
        <a:bodyPr/>
        <a:lstStyle/>
        <a:p>
          <a:endParaRPr lang="en-US"/>
        </a:p>
      </dgm:t>
    </dgm:pt>
    <dgm:pt modelId="{14F136F3-133A-4590-9CF5-782DCB0E7D3D}" type="pres">
      <dgm:prSet presAssocID="{5A248EAF-7CF7-4006-A4D9-49DA7A2AA0A3}" presName="hierRoot2" presStyleCnt="0">
        <dgm:presLayoutVars>
          <dgm:hierBranch val="init"/>
        </dgm:presLayoutVars>
      </dgm:prSet>
      <dgm:spPr/>
    </dgm:pt>
    <dgm:pt modelId="{1D9D07DD-1C26-49A8-9F09-4B519112E19B}" type="pres">
      <dgm:prSet presAssocID="{5A248EAF-7CF7-4006-A4D9-49DA7A2AA0A3}" presName="rootComposite" presStyleCnt="0"/>
      <dgm:spPr/>
    </dgm:pt>
    <dgm:pt modelId="{F52CDD1C-C253-45C7-9A73-B92565C3ACA1}" type="pres">
      <dgm:prSet presAssocID="{5A248EAF-7CF7-4006-A4D9-49DA7A2AA0A3}" presName="rootText" presStyleLbl="node3" presStyleIdx="5" presStyleCnt="8">
        <dgm:presLayoutVars>
          <dgm:chPref val="3"/>
        </dgm:presLayoutVars>
      </dgm:prSet>
      <dgm:spPr>
        <a:prstGeom prst="flowChartTerminator">
          <a:avLst/>
        </a:prstGeom>
      </dgm:spPr>
      <dgm:t>
        <a:bodyPr/>
        <a:lstStyle/>
        <a:p>
          <a:endParaRPr lang="en-US"/>
        </a:p>
      </dgm:t>
    </dgm:pt>
    <dgm:pt modelId="{9C9D7D7F-0D6F-4840-89EC-628849FA96D2}" type="pres">
      <dgm:prSet presAssocID="{5A248EAF-7CF7-4006-A4D9-49DA7A2AA0A3}" presName="rootConnector" presStyleLbl="node3" presStyleIdx="5" presStyleCnt="8"/>
      <dgm:spPr/>
      <dgm:t>
        <a:bodyPr/>
        <a:lstStyle/>
        <a:p>
          <a:endParaRPr lang="en-US"/>
        </a:p>
      </dgm:t>
    </dgm:pt>
    <dgm:pt modelId="{05E46CFD-DF8B-4114-9A00-87B3FC9207C2}" type="pres">
      <dgm:prSet presAssocID="{5A248EAF-7CF7-4006-A4D9-49DA7A2AA0A3}" presName="hierChild4" presStyleCnt="0"/>
      <dgm:spPr/>
    </dgm:pt>
    <dgm:pt modelId="{8A491157-B052-41F4-91A5-A629F92E9719}" type="pres">
      <dgm:prSet presAssocID="{5A248EAF-7CF7-4006-A4D9-49DA7A2AA0A3}" presName="hierChild5" presStyleCnt="0"/>
      <dgm:spPr/>
    </dgm:pt>
    <dgm:pt modelId="{B3EEECC9-3C0E-4BD6-8E94-4961CB3981FA}" type="pres">
      <dgm:prSet presAssocID="{099483BB-9A4E-4E0C-A67B-0EF10B81F842}" presName="hierChild5" presStyleCnt="0"/>
      <dgm:spPr/>
    </dgm:pt>
    <dgm:pt modelId="{D5D02E67-990C-4986-9C62-F70C0B699F87}" type="pres">
      <dgm:prSet presAssocID="{8593BF83-CAC3-41A6-A7E4-B3C7F8304538}" presName="Name37" presStyleLbl="parChTrans1D2" presStyleIdx="2" presStyleCnt="3"/>
      <dgm:spPr/>
      <dgm:t>
        <a:bodyPr/>
        <a:lstStyle/>
        <a:p>
          <a:endParaRPr lang="en-US"/>
        </a:p>
      </dgm:t>
    </dgm:pt>
    <dgm:pt modelId="{5E20215E-DF0B-47A1-B89D-71147A829407}" type="pres">
      <dgm:prSet presAssocID="{98DC09A7-473B-4336-B34F-2177A9F494BE}" presName="hierRoot2" presStyleCnt="0">
        <dgm:presLayoutVars>
          <dgm:hierBranch val="init"/>
        </dgm:presLayoutVars>
      </dgm:prSet>
      <dgm:spPr/>
    </dgm:pt>
    <dgm:pt modelId="{7C533A2D-5E1F-486A-96A1-C2067596C3B0}" type="pres">
      <dgm:prSet presAssocID="{98DC09A7-473B-4336-B34F-2177A9F494BE}" presName="rootComposite" presStyleCnt="0"/>
      <dgm:spPr/>
    </dgm:pt>
    <dgm:pt modelId="{2601688C-5E93-48BC-AF8E-0E710C5E628B}" type="pres">
      <dgm:prSet presAssocID="{98DC09A7-473B-4336-B34F-2177A9F494BE}" presName="rootText" presStyleLbl="node2" presStyleIdx="2" presStyleCnt="3">
        <dgm:presLayoutVars>
          <dgm:chPref val="3"/>
        </dgm:presLayoutVars>
      </dgm:prSet>
      <dgm:spPr>
        <a:prstGeom prst="flowChartTerminator">
          <a:avLst/>
        </a:prstGeom>
      </dgm:spPr>
      <dgm:t>
        <a:bodyPr/>
        <a:lstStyle/>
        <a:p>
          <a:endParaRPr lang="en-US"/>
        </a:p>
      </dgm:t>
    </dgm:pt>
    <dgm:pt modelId="{2C962C4F-A529-47D0-9A0B-B782BFDC80E7}" type="pres">
      <dgm:prSet presAssocID="{98DC09A7-473B-4336-B34F-2177A9F494BE}" presName="rootConnector" presStyleLbl="node2" presStyleIdx="2" presStyleCnt="3"/>
      <dgm:spPr/>
      <dgm:t>
        <a:bodyPr/>
        <a:lstStyle/>
        <a:p>
          <a:endParaRPr lang="en-US"/>
        </a:p>
      </dgm:t>
    </dgm:pt>
    <dgm:pt modelId="{96D3180D-7092-40ED-88BC-B44C6FD98499}" type="pres">
      <dgm:prSet presAssocID="{98DC09A7-473B-4336-B34F-2177A9F494BE}" presName="hierChild4" presStyleCnt="0"/>
      <dgm:spPr/>
    </dgm:pt>
    <dgm:pt modelId="{5C5BDF6A-CFB0-4C0D-8E50-F68687BCF6A7}" type="pres">
      <dgm:prSet presAssocID="{06547D22-58B3-4226-B22E-6E856ADDE424}" presName="Name37" presStyleLbl="parChTrans1D3" presStyleIdx="6" presStyleCnt="8"/>
      <dgm:spPr/>
      <dgm:t>
        <a:bodyPr/>
        <a:lstStyle/>
        <a:p>
          <a:endParaRPr lang="en-US"/>
        </a:p>
      </dgm:t>
    </dgm:pt>
    <dgm:pt modelId="{EAB10833-8A3A-41B9-99D1-0B557BFF9C0A}" type="pres">
      <dgm:prSet presAssocID="{E7247943-635B-4110-9596-06BCA0615862}" presName="hierRoot2" presStyleCnt="0">
        <dgm:presLayoutVars>
          <dgm:hierBranch val="init"/>
        </dgm:presLayoutVars>
      </dgm:prSet>
      <dgm:spPr/>
    </dgm:pt>
    <dgm:pt modelId="{4FCD35B4-5567-404C-9ECB-B4B68C95C6B9}" type="pres">
      <dgm:prSet presAssocID="{E7247943-635B-4110-9596-06BCA0615862}" presName="rootComposite" presStyleCnt="0"/>
      <dgm:spPr/>
    </dgm:pt>
    <dgm:pt modelId="{0AAE33C0-5B98-4AE4-B0BA-514526A3D97E}" type="pres">
      <dgm:prSet presAssocID="{E7247943-635B-4110-9596-06BCA0615862}" presName="rootText" presStyleLbl="node3" presStyleIdx="6" presStyleCnt="8">
        <dgm:presLayoutVars>
          <dgm:chPref val="3"/>
        </dgm:presLayoutVars>
      </dgm:prSet>
      <dgm:spPr>
        <a:prstGeom prst="flowChartTerminator">
          <a:avLst/>
        </a:prstGeom>
      </dgm:spPr>
      <dgm:t>
        <a:bodyPr/>
        <a:lstStyle/>
        <a:p>
          <a:endParaRPr lang="en-US"/>
        </a:p>
      </dgm:t>
    </dgm:pt>
    <dgm:pt modelId="{97B4D91E-F04F-4EF1-BF65-19280B88FDE8}" type="pres">
      <dgm:prSet presAssocID="{E7247943-635B-4110-9596-06BCA0615862}" presName="rootConnector" presStyleLbl="node3" presStyleIdx="6" presStyleCnt="8"/>
      <dgm:spPr/>
      <dgm:t>
        <a:bodyPr/>
        <a:lstStyle/>
        <a:p>
          <a:endParaRPr lang="en-US"/>
        </a:p>
      </dgm:t>
    </dgm:pt>
    <dgm:pt modelId="{1C968903-96CF-4806-8712-5C444C58684C}" type="pres">
      <dgm:prSet presAssocID="{E7247943-635B-4110-9596-06BCA0615862}" presName="hierChild4" presStyleCnt="0"/>
      <dgm:spPr/>
    </dgm:pt>
    <dgm:pt modelId="{64072453-C177-4580-9601-DFE1307FB824}" type="pres">
      <dgm:prSet presAssocID="{E7247943-635B-4110-9596-06BCA0615862}" presName="hierChild5" presStyleCnt="0"/>
      <dgm:spPr/>
    </dgm:pt>
    <dgm:pt modelId="{A2464F6D-DD8C-42A7-B1C9-FD286DE06398}" type="pres">
      <dgm:prSet presAssocID="{79F45EAC-7A0F-4700-AA96-C7D36386613D}" presName="Name37" presStyleLbl="parChTrans1D3" presStyleIdx="7" presStyleCnt="8"/>
      <dgm:spPr/>
      <dgm:t>
        <a:bodyPr/>
        <a:lstStyle/>
        <a:p>
          <a:endParaRPr lang="en-US"/>
        </a:p>
      </dgm:t>
    </dgm:pt>
    <dgm:pt modelId="{CF1C9737-BE79-480F-BD8F-19E7605AE37A}" type="pres">
      <dgm:prSet presAssocID="{CBCF57A9-E3B7-4B5B-AE7B-DFF1E853BC7C}" presName="hierRoot2" presStyleCnt="0">
        <dgm:presLayoutVars>
          <dgm:hierBranch val="init"/>
        </dgm:presLayoutVars>
      </dgm:prSet>
      <dgm:spPr/>
    </dgm:pt>
    <dgm:pt modelId="{ED020C4B-5116-4B93-B8CA-ECCFAEBA2494}" type="pres">
      <dgm:prSet presAssocID="{CBCF57A9-E3B7-4B5B-AE7B-DFF1E853BC7C}" presName="rootComposite" presStyleCnt="0"/>
      <dgm:spPr/>
    </dgm:pt>
    <dgm:pt modelId="{B3E907B7-9913-4571-814E-EDD49FF96AE8}" type="pres">
      <dgm:prSet presAssocID="{CBCF57A9-E3B7-4B5B-AE7B-DFF1E853BC7C}" presName="rootText" presStyleLbl="node3" presStyleIdx="7" presStyleCnt="8">
        <dgm:presLayoutVars>
          <dgm:chPref val="3"/>
        </dgm:presLayoutVars>
      </dgm:prSet>
      <dgm:spPr>
        <a:prstGeom prst="flowChartTerminator">
          <a:avLst/>
        </a:prstGeom>
      </dgm:spPr>
      <dgm:t>
        <a:bodyPr/>
        <a:lstStyle/>
        <a:p>
          <a:endParaRPr lang="en-US"/>
        </a:p>
      </dgm:t>
    </dgm:pt>
    <dgm:pt modelId="{9D608DAE-1EC8-43EB-9353-DDBE33AEAF44}" type="pres">
      <dgm:prSet presAssocID="{CBCF57A9-E3B7-4B5B-AE7B-DFF1E853BC7C}" presName="rootConnector" presStyleLbl="node3" presStyleIdx="7" presStyleCnt="8"/>
      <dgm:spPr/>
      <dgm:t>
        <a:bodyPr/>
        <a:lstStyle/>
        <a:p>
          <a:endParaRPr lang="en-US"/>
        </a:p>
      </dgm:t>
    </dgm:pt>
    <dgm:pt modelId="{FB7AA30E-0ACF-4D28-B63A-9088730BC2C3}" type="pres">
      <dgm:prSet presAssocID="{CBCF57A9-E3B7-4B5B-AE7B-DFF1E853BC7C}" presName="hierChild4" presStyleCnt="0"/>
      <dgm:spPr/>
    </dgm:pt>
    <dgm:pt modelId="{DE08F51E-C29E-47FB-8915-3605C5CD9858}" type="pres">
      <dgm:prSet presAssocID="{CBCF57A9-E3B7-4B5B-AE7B-DFF1E853BC7C}" presName="hierChild5" presStyleCnt="0"/>
      <dgm:spPr/>
    </dgm:pt>
    <dgm:pt modelId="{E0D4C6DA-7DC7-4369-8C4B-620D058B4213}" type="pres">
      <dgm:prSet presAssocID="{98DC09A7-473B-4336-B34F-2177A9F494BE}" presName="hierChild5" presStyleCnt="0"/>
      <dgm:spPr/>
    </dgm:pt>
    <dgm:pt modelId="{39E6E33D-8FE9-481F-8C06-379E80BD6FAA}" type="pres">
      <dgm:prSet presAssocID="{04F620B1-F28C-4534-863F-F607DB434086}" presName="hierChild3" presStyleCnt="0"/>
      <dgm:spPr/>
    </dgm:pt>
  </dgm:ptLst>
  <dgm:cxnLst>
    <dgm:cxn modelId="{4160BAAE-6B18-43A1-A741-3C1E44404240}" type="presOf" srcId="{A73D29E7-1064-44C5-8AB1-7E9A5FC3DA47}" destId="{91B9603F-97FD-4B54-8782-67FE48ACE7A0}" srcOrd="1" destOrd="0" presId="urn:microsoft.com/office/officeart/2005/8/layout/orgChart1"/>
    <dgm:cxn modelId="{19FA9947-845A-4AB3-ADF0-2E7D97FB6925}" srcId="{04F620B1-F28C-4534-863F-F607DB434086}" destId="{98DC09A7-473B-4336-B34F-2177A9F494BE}" srcOrd="2" destOrd="0" parTransId="{8593BF83-CAC3-41A6-A7E4-B3C7F8304538}" sibTransId="{DDEAC4BC-5705-4E5D-A74A-40CE735A5F1A}"/>
    <dgm:cxn modelId="{7655FBE2-CBBC-4245-8552-2838C576951A}" type="presOf" srcId="{259C5AD0-E766-47F0-990F-33AAACB199ED}" destId="{016D1815-9AA2-49A0-BE55-845F53EA30DE}" srcOrd="0" destOrd="0" presId="urn:microsoft.com/office/officeart/2005/8/layout/orgChart1"/>
    <dgm:cxn modelId="{39ABCE3D-5094-4C34-9F1C-070DC0159450}" type="presOf" srcId="{099483BB-9A4E-4E0C-A67B-0EF10B81F842}" destId="{D400405F-277F-4FC6-9632-5E8A6303D5BE}" srcOrd="1" destOrd="0" presId="urn:microsoft.com/office/officeart/2005/8/layout/orgChart1"/>
    <dgm:cxn modelId="{ADC9E1BF-815F-485C-B5BA-CBC274BF8A04}" type="presOf" srcId="{8593BF83-CAC3-41A6-A7E4-B3C7F8304538}" destId="{D5D02E67-990C-4986-9C62-F70C0B699F87}" srcOrd="0" destOrd="0" presId="urn:microsoft.com/office/officeart/2005/8/layout/orgChart1"/>
    <dgm:cxn modelId="{31FBE01C-74E4-4FF5-AC5F-AE91869FC36F}" type="presOf" srcId="{09F9A66B-42BD-4638-B781-9A638BD58D1E}" destId="{0BBADA7C-1D9E-49DF-889F-F483259A4856}" srcOrd="0" destOrd="0" presId="urn:microsoft.com/office/officeart/2005/8/layout/orgChart1"/>
    <dgm:cxn modelId="{8498EF7F-57A8-4638-92C8-F94DC77076EF}" type="presOf" srcId="{E7247943-635B-4110-9596-06BCA0615862}" destId="{0AAE33C0-5B98-4AE4-B0BA-514526A3D97E}" srcOrd="0" destOrd="0" presId="urn:microsoft.com/office/officeart/2005/8/layout/orgChart1"/>
    <dgm:cxn modelId="{719E26F1-920A-4680-8963-0EDC07C592A1}" srcId="{259C5AD0-E766-47F0-990F-33AAACB199ED}" destId="{A73D29E7-1064-44C5-8AB1-7E9A5FC3DA47}" srcOrd="2" destOrd="0" parTransId="{2E51437B-CBF4-44AF-9B2D-DE820496611E}" sibTransId="{9D07102F-40FE-493D-8BBF-200BB1A28EFC}"/>
    <dgm:cxn modelId="{62CF3E62-D4EC-4F63-AFBF-D841B9E3919D}" srcId="{98DC09A7-473B-4336-B34F-2177A9F494BE}" destId="{CBCF57A9-E3B7-4B5B-AE7B-DFF1E853BC7C}" srcOrd="1" destOrd="0" parTransId="{79F45EAC-7A0F-4700-AA96-C7D36386613D}" sibTransId="{ED6F8F07-20D9-43CD-B1A3-8F8073489CF2}"/>
    <dgm:cxn modelId="{BF3DC847-6B3A-4CED-A0B4-D4696BF42C88}" type="presOf" srcId="{A73D29E7-1064-44C5-8AB1-7E9A5FC3DA47}" destId="{41145CE4-DBFE-485F-BEEC-B01479E6A11E}" srcOrd="0" destOrd="0" presId="urn:microsoft.com/office/officeart/2005/8/layout/orgChart1"/>
    <dgm:cxn modelId="{2EF57076-D4EA-4BCF-8CDC-CFAEFD452431}" type="presOf" srcId="{099483BB-9A4E-4E0C-A67B-0EF10B81F842}" destId="{AF77E1B3-5ACA-4D76-9810-4A5F82EF4B75}" srcOrd="0" destOrd="0" presId="urn:microsoft.com/office/officeart/2005/8/layout/orgChart1"/>
    <dgm:cxn modelId="{DEBAD0E5-610D-44E1-9F60-05F57901A485}" srcId="{259C5AD0-E766-47F0-990F-33AAACB199ED}" destId="{8CF551A3-FCA2-4368-99AE-7025E10957D1}" srcOrd="0" destOrd="0" parTransId="{E8FDEDDE-27AA-45E0-AD88-BD59E8383DD6}" sibTransId="{D2196F23-22FF-411C-AC8F-CFA73196D53F}"/>
    <dgm:cxn modelId="{049E55B3-7F94-4B08-8015-BE9ED94E75D7}" type="presOf" srcId="{493DB38F-4071-489A-A7A2-F5A3EBA3DB69}" destId="{D0FD661E-D5A7-4095-9048-947D8EEFEF7C}" srcOrd="0" destOrd="0" presId="urn:microsoft.com/office/officeart/2005/8/layout/orgChart1"/>
    <dgm:cxn modelId="{CF66D3A5-C37D-4994-97E2-DDDFAF75B0A5}" type="presOf" srcId="{939EC27E-FFC2-4D80-BD33-2E0416898DD9}" destId="{9AA2BE38-C4E9-4C69-9978-1DE9B897F9C1}" srcOrd="0" destOrd="0" presId="urn:microsoft.com/office/officeart/2005/8/layout/orgChart1"/>
    <dgm:cxn modelId="{AD524081-705F-41EA-8893-BDB630951CB3}" type="presOf" srcId="{50AE8ECF-3E7C-4464-A068-B1D5AF58B3A9}" destId="{78CAE82E-38A9-40AD-8532-9386C9076FB6}" srcOrd="1" destOrd="0" presId="urn:microsoft.com/office/officeart/2005/8/layout/orgChart1"/>
    <dgm:cxn modelId="{03A18512-22BE-4E25-98D8-10FFF241F4CE}" srcId="{259C5AD0-E766-47F0-990F-33AAACB199ED}" destId="{50AE8ECF-3E7C-4464-A068-B1D5AF58B3A9}" srcOrd="1" destOrd="0" parTransId="{09F9A66B-42BD-4638-B781-9A638BD58D1E}" sibTransId="{9C364E5D-5E78-4D1A-95ED-68BD0A8C8596}"/>
    <dgm:cxn modelId="{B0488A8F-C917-4310-96E4-E03AD1058313}" type="presOf" srcId="{FEA3ED53-0CF9-4EDD-B311-4066ED96E076}" destId="{2D5B2422-CDAC-45F9-82BD-4C97D37DADA9}" srcOrd="0" destOrd="0" presId="urn:microsoft.com/office/officeart/2005/8/layout/orgChart1"/>
    <dgm:cxn modelId="{9B795135-189E-4541-AAEA-BD49B0A9B5B8}" srcId="{04F620B1-F28C-4534-863F-F607DB434086}" destId="{259C5AD0-E766-47F0-990F-33AAACB199ED}" srcOrd="0" destOrd="0" parTransId="{AB8ABCFC-0B1F-47B5-B86C-1AA257C3328A}" sibTransId="{396B9441-502C-4FDE-88E5-62CAAC948A68}"/>
    <dgm:cxn modelId="{170AE2FD-FC31-456A-B25C-981A90E5D7C1}" type="presOf" srcId="{259C5AD0-E766-47F0-990F-33AAACB199ED}" destId="{CD45E010-D157-41B7-8EFB-67EF320104FC}" srcOrd="1" destOrd="0" presId="urn:microsoft.com/office/officeart/2005/8/layout/orgChart1"/>
    <dgm:cxn modelId="{2FE462E3-BBBA-4BFF-8D53-7209A50DA862}" srcId="{04F620B1-F28C-4534-863F-F607DB434086}" destId="{099483BB-9A4E-4E0C-A67B-0EF10B81F842}" srcOrd="1" destOrd="0" parTransId="{1EFFBF68-9180-4690-BBEA-DF8CDCB289A4}" sibTransId="{52DB7722-4E13-4954-BB34-3A4013DC9CE4}"/>
    <dgm:cxn modelId="{8FA6F87B-CA63-4E9F-9D66-9F9818667EA3}" type="presOf" srcId="{939EC27E-FFC2-4D80-BD33-2E0416898DD9}" destId="{24FFE206-8DD3-480A-B6F0-B067A69EA12B}" srcOrd="1" destOrd="0" presId="urn:microsoft.com/office/officeart/2005/8/layout/orgChart1"/>
    <dgm:cxn modelId="{59082C00-8C55-4B96-86F5-610A9645CCAF}" type="presOf" srcId="{04F620B1-F28C-4534-863F-F607DB434086}" destId="{19E30C6E-9AC1-4948-A086-D1ADEB6FA279}" srcOrd="0" destOrd="0" presId="urn:microsoft.com/office/officeart/2005/8/layout/orgChart1"/>
    <dgm:cxn modelId="{E78A279D-5D20-4188-80D6-7EF114E87320}" type="presOf" srcId="{04F620B1-F28C-4534-863F-F607DB434086}" destId="{2A642211-9B58-4175-9291-51F4D70620EB}" srcOrd="1" destOrd="0" presId="urn:microsoft.com/office/officeart/2005/8/layout/orgChart1"/>
    <dgm:cxn modelId="{DA8C53A2-B196-42F2-B791-FDD4584174C2}" type="presOf" srcId="{79F45EAC-7A0F-4700-AA96-C7D36386613D}" destId="{A2464F6D-DD8C-42A7-B1C9-FD286DE06398}" srcOrd="0" destOrd="0" presId="urn:microsoft.com/office/officeart/2005/8/layout/orgChart1"/>
    <dgm:cxn modelId="{EF517B7A-FF19-48DD-9BBD-B2D4AAB51D99}" type="presOf" srcId="{FD408B92-6846-4A8C-99A8-20FC26D89254}" destId="{8D172FAA-3DCE-4B67-BA72-C3108DF7648E}" srcOrd="1" destOrd="0" presId="urn:microsoft.com/office/officeart/2005/8/layout/orgChart1"/>
    <dgm:cxn modelId="{CAE91129-0AAE-4E50-AA44-DB9C93D6244A}" type="presOf" srcId="{AB8ABCFC-0B1F-47B5-B86C-1AA257C3328A}" destId="{6DB07756-2B1E-45FF-8E86-5A7F25B424B6}" srcOrd="0" destOrd="0" presId="urn:microsoft.com/office/officeart/2005/8/layout/orgChart1"/>
    <dgm:cxn modelId="{3F1C1140-0DCA-4689-BBE7-98AB6E909801}" type="presOf" srcId="{5A248EAF-7CF7-4006-A4D9-49DA7A2AA0A3}" destId="{F52CDD1C-C253-45C7-9A73-B92565C3ACA1}" srcOrd="0" destOrd="0" presId="urn:microsoft.com/office/officeart/2005/8/layout/orgChart1"/>
    <dgm:cxn modelId="{81E5C425-0675-4B5B-BEE0-DF22D6173701}" type="presOf" srcId="{E8FDEDDE-27AA-45E0-AD88-BD59E8383DD6}" destId="{5015A881-4BA4-4191-8550-D2F7E4BC6F00}" srcOrd="0" destOrd="0" presId="urn:microsoft.com/office/officeart/2005/8/layout/orgChart1"/>
    <dgm:cxn modelId="{5069DF69-814A-4AED-9F3C-087ABE5A0E50}" type="presOf" srcId="{06547D22-58B3-4226-B22E-6E856ADDE424}" destId="{5C5BDF6A-CFB0-4C0D-8E50-F68687BCF6A7}" srcOrd="0" destOrd="0" presId="urn:microsoft.com/office/officeart/2005/8/layout/orgChart1"/>
    <dgm:cxn modelId="{A5900835-A7B2-43A2-9540-E0D5CD691072}" type="presOf" srcId="{CBCF57A9-E3B7-4B5B-AE7B-DFF1E853BC7C}" destId="{B3E907B7-9913-4571-814E-EDD49FF96AE8}" srcOrd="0" destOrd="0" presId="urn:microsoft.com/office/officeart/2005/8/layout/orgChart1"/>
    <dgm:cxn modelId="{126BE529-BC44-4D10-83D9-D4DAA3605666}" type="presOf" srcId="{CBCF57A9-E3B7-4B5B-AE7B-DFF1E853BC7C}" destId="{9D608DAE-1EC8-43EB-9353-DDBE33AEAF44}" srcOrd="1" destOrd="0" presId="urn:microsoft.com/office/officeart/2005/8/layout/orgChart1"/>
    <dgm:cxn modelId="{864BB07E-65D9-4222-9D62-10C8DEAF93B2}" type="presOf" srcId="{50AE8ECF-3E7C-4464-A068-B1D5AF58B3A9}" destId="{7EA04009-D422-44DC-9359-AA68E982BF39}" srcOrd="0" destOrd="0" presId="urn:microsoft.com/office/officeart/2005/8/layout/orgChart1"/>
    <dgm:cxn modelId="{1B5E6B98-FF7C-4A95-A0AB-A9E17286C207}" type="presOf" srcId="{E60BE550-75FA-412B-9ED5-B2D022783FD1}" destId="{B7F2531F-9F7B-4E52-83AC-A114E1C7D14C}" srcOrd="0" destOrd="0" presId="urn:microsoft.com/office/officeart/2005/8/layout/orgChart1"/>
    <dgm:cxn modelId="{A9AFAAFE-77D8-4434-8C52-CB18C20CB7DD}" type="presOf" srcId="{98DC09A7-473B-4336-B34F-2177A9F494BE}" destId="{2C962C4F-A529-47D0-9A0B-B782BFDC80E7}" srcOrd="1" destOrd="0" presId="urn:microsoft.com/office/officeart/2005/8/layout/orgChart1"/>
    <dgm:cxn modelId="{66264442-A93C-458E-B917-CF4FD089DB67}" srcId="{099483BB-9A4E-4E0C-A67B-0EF10B81F842}" destId="{5A248EAF-7CF7-4006-A4D9-49DA7A2AA0A3}" srcOrd="2" destOrd="0" parTransId="{3CCF4DA3-548D-49A3-B7A8-4440C55ECEA5}" sibTransId="{620A8002-D88A-4E70-80E2-723B4F64F518}"/>
    <dgm:cxn modelId="{E0AFBC47-C2F4-42D8-B1FE-10AB0178DAF5}" type="presOf" srcId="{2E51437B-CBF4-44AF-9B2D-DE820496611E}" destId="{A0C4F270-B740-41E8-ACFF-BF10498D594F}" srcOrd="0" destOrd="0" presId="urn:microsoft.com/office/officeart/2005/8/layout/orgChart1"/>
    <dgm:cxn modelId="{3432EDD3-9231-4C8F-AC01-31A39E3A941B}" type="presOf" srcId="{8CF551A3-FCA2-4368-99AE-7025E10957D1}" destId="{FBE0EF51-3375-46C4-BD5A-3811DF09055D}" srcOrd="1" destOrd="0" presId="urn:microsoft.com/office/officeart/2005/8/layout/orgChart1"/>
    <dgm:cxn modelId="{28A4C1C3-4A7F-4107-8DCF-BF0D3F17D619}" type="presOf" srcId="{3CCF4DA3-548D-49A3-B7A8-4440C55ECEA5}" destId="{D1540C12-4427-45F9-B264-3B69936C8909}" srcOrd="0" destOrd="0" presId="urn:microsoft.com/office/officeart/2005/8/layout/orgChart1"/>
    <dgm:cxn modelId="{959D809B-847E-4D5A-8629-119F61AC741E}" type="presOf" srcId="{8CF551A3-FCA2-4368-99AE-7025E10957D1}" destId="{902DB6EB-A1E5-4881-8B38-DB1EED4982BA}" srcOrd="0" destOrd="0" presId="urn:microsoft.com/office/officeart/2005/8/layout/orgChart1"/>
    <dgm:cxn modelId="{104F3B99-9177-4383-8492-19B6EC488FBB}" type="presOf" srcId="{1EFFBF68-9180-4690-BBEA-DF8CDCB289A4}" destId="{48C9581E-BF26-45C6-87F7-87A932CE87B0}" srcOrd="0" destOrd="0" presId="urn:microsoft.com/office/officeart/2005/8/layout/orgChart1"/>
    <dgm:cxn modelId="{5E39A35A-6DD0-4E58-8B8C-ED2217A80B52}" type="presOf" srcId="{E7247943-635B-4110-9596-06BCA0615862}" destId="{97B4D91E-F04F-4EF1-BF65-19280B88FDE8}" srcOrd="1" destOrd="0" presId="urn:microsoft.com/office/officeart/2005/8/layout/orgChart1"/>
    <dgm:cxn modelId="{D59BC859-AD01-4E3D-B0AE-44533B83B8B7}" srcId="{98DC09A7-473B-4336-B34F-2177A9F494BE}" destId="{E7247943-635B-4110-9596-06BCA0615862}" srcOrd="0" destOrd="0" parTransId="{06547D22-58B3-4226-B22E-6E856ADDE424}" sibTransId="{4C5AF4D5-C872-4687-8D98-7F7A5921F587}"/>
    <dgm:cxn modelId="{C78E39D7-9CDE-4479-8520-281F2D7A32E0}" srcId="{FEA3ED53-0CF9-4EDD-B311-4066ED96E076}" destId="{04F620B1-F28C-4534-863F-F607DB434086}" srcOrd="0" destOrd="0" parTransId="{67707940-A6C1-4B28-BDCF-8928931EAC49}" sibTransId="{079F7E0C-06C8-412B-A967-10965324BD89}"/>
    <dgm:cxn modelId="{1F5210A5-8852-4A3B-B890-AE40E3AB27E2}" type="presOf" srcId="{98DC09A7-473B-4336-B34F-2177A9F494BE}" destId="{2601688C-5E93-48BC-AF8E-0E710C5E628B}" srcOrd="0" destOrd="0" presId="urn:microsoft.com/office/officeart/2005/8/layout/orgChart1"/>
    <dgm:cxn modelId="{BCC6D4A2-73E6-41F7-91C8-26B8BF6576D7}" type="presOf" srcId="{FD408B92-6846-4A8C-99A8-20FC26D89254}" destId="{3AF994B0-3C0A-4AD4-97E7-4BFA7D173DE7}" srcOrd="0" destOrd="0" presId="urn:microsoft.com/office/officeart/2005/8/layout/orgChart1"/>
    <dgm:cxn modelId="{BEDE5E47-9E3B-4DC0-BF92-9D561C144851}" srcId="{099483BB-9A4E-4E0C-A67B-0EF10B81F842}" destId="{FD408B92-6846-4A8C-99A8-20FC26D89254}" srcOrd="0" destOrd="0" parTransId="{E60BE550-75FA-412B-9ED5-B2D022783FD1}" sibTransId="{2EC9D7F8-D7EE-4E9E-A6B8-48A10EEDBA7D}"/>
    <dgm:cxn modelId="{9ACBF21B-F8C3-472D-9A21-E8416038FE52}" srcId="{099483BB-9A4E-4E0C-A67B-0EF10B81F842}" destId="{939EC27E-FFC2-4D80-BD33-2E0416898DD9}" srcOrd="1" destOrd="0" parTransId="{493DB38F-4071-489A-A7A2-F5A3EBA3DB69}" sibTransId="{2070E056-0902-4F62-8891-C04C3D7C3373}"/>
    <dgm:cxn modelId="{D6EA05E8-1992-4030-8077-53A98432127A}" type="presOf" srcId="{5A248EAF-7CF7-4006-A4D9-49DA7A2AA0A3}" destId="{9C9D7D7F-0D6F-4840-89EC-628849FA96D2}" srcOrd="1" destOrd="0" presId="urn:microsoft.com/office/officeart/2005/8/layout/orgChart1"/>
    <dgm:cxn modelId="{763C7AFA-CEEB-4D59-A3D3-E5DC15C203FB}" type="presParOf" srcId="{2D5B2422-CDAC-45F9-82BD-4C97D37DADA9}" destId="{22BCA0B5-DA02-4BBC-94D6-6089B6503F1C}" srcOrd="0" destOrd="0" presId="urn:microsoft.com/office/officeart/2005/8/layout/orgChart1"/>
    <dgm:cxn modelId="{E0FBAC5A-0AFE-4AFD-8DE2-8A975975606F}" type="presParOf" srcId="{22BCA0B5-DA02-4BBC-94D6-6089B6503F1C}" destId="{682F6EB6-17A9-4861-B1BF-0949538DE420}" srcOrd="0" destOrd="0" presId="urn:microsoft.com/office/officeart/2005/8/layout/orgChart1"/>
    <dgm:cxn modelId="{4545D853-D0A9-4D6E-BEB2-2E10443BA797}" type="presParOf" srcId="{682F6EB6-17A9-4861-B1BF-0949538DE420}" destId="{19E30C6E-9AC1-4948-A086-D1ADEB6FA279}" srcOrd="0" destOrd="0" presId="urn:microsoft.com/office/officeart/2005/8/layout/orgChart1"/>
    <dgm:cxn modelId="{ADB078BA-380F-48B7-A13B-57D04045A566}" type="presParOf" srcId="{682F6EB6-17A9-4861-B1BF-0949538DE420}" destId="{2A642211-9B58-4175-9291-51F4D70620EB}" srcOrd="1" destOrd="0" presId="urn:microsoft.com/office/officeart/2005/8/layout/orgChart1"/>
    <dgm:cxn modelId="{1815079A-78E9-471C-8765-9A981CF692BF}" type="presParOf" srcId="{22BCA0B5-DA02-4BBC-94D6-6089B6503F1C}" destId="{B3356F2A-4C91-4546-99C0-7D164AD521B0}" srcOrd="1" destOrd="0" presId="urn:microsoft.com/office/officeart/2005/8/layout/orgChart1"/>
    <dgm:cxn modelId="{5D990E9C-A9FF-4E03-A162-20D058F1B0F3}" type="presParOf" srcId="{B3356F2A-4C91-4546-99C0-7D164AD521B0}" destId="{6DB07756-2B1E-45FF-8E86-5A7F25B424B6}" srcOrd="0" destOrd="0" presId="urn:microsoft.com/office/officeart/2005/8/layout/orgChart1"/>
    <dgm:cxn modelId="{0C1C6BFC-CB4E-4E8C-A13A-9F3B21B4B27D}" type="presParOf" srcId="{B3356F2A-4C91-4546-99C0-7D164AD521B0}" destId="{3042E7A0-5F81-4EC4-8245-FB485347D25F}" srcOrd="1" destOrd="0" presId="urn:microsoft.com/office/officeart/2005/8/layout/orgChart1"/>
    <dgm:cxn modelId="{6943BE75-374A-42C4-BB27-8D5B5FA6C8D6}" type="presParOf" srcId="{3042E7A0-5F81-4EC4-8245-FB485347D25F}" destId="{62244D24-5F37-4417-AB80-F8AB8EA17856}" srcOrd="0" destOrd="0" presId="urn:microsoft.com/office/officeart/2005/8/layout/orgChart1"/>
    <dgm:cxn modelId="{EDFE5F1B-54C2-4C28-AE87-EAEA4AAFB815}" type="presParOf" srcId="{62244D24-5F37-4417-AB80-F8AB8EA17856}" destId="{016D1815-9AA2-49A0-BE55-845F53EA30DE}" srcOrd="0" destOrd="0" presId="urn:microsoft.com/office/officeart/2005/8/layout/orgChart1"/>
    <dgm:cxn modelId="{155A3EF6-6721-485C-91E0-FB1DE9E939E2}" type="presParOf" srcId="{62244D24-5F37-4417-AB80-F8AB8EA17856}" destId="{CD45E010-D157-41B7-8EFB-67EF320104FC}" srcOrd="1" destOrd="0" presId="urn:microsoft.com/office/officeart/2005/8/layout/orgChart1"/>
    <dgm:cxn modelId="{82E663C9-ACDF-4A8C-85AC-AB50FED6D08C}" type="presParOf" srcId="{3042E7A0-5F81-4EC4-8245-FB485347D25F}" destId="{0C12431B-5A9E-4397-A6CD-58447FC5F3E4}" srcOrd="1" destOrd="0" presId="urn:microsoft.com/office/officeart/2005/8/layout/orgChart1"/>
    <dgm:cxn modelId="{970BF1B2-210B-4FF0-AF51-0AE6AB1CC630}" type="presParOf" srcId="{0C12431B-5A9E-4397-A6CD-58447FC5F3E4}" destId="{5015A881-4BA4-4191-8550-D2F7E4BC6F00}" srcOrd="0" destOrd="0" presId="urn:microsoft.com/office/officeart/2005/8/layout/orgChart1"/>
    <dgm:cxn modelId="{050E0BD9-BB80-4A74-8EB3-10047B798A42}" type="presParOf" srcId="{0C12431B-5A9E-4397-A6CD-58447FC5F3E4}" destId="{D90683C1-7575-415C-9C36-7794BC20700B}" srcOrd="1" destOrd="0" presId="urn:microsoft.com/office/officeart/2005/8/layout/orgChart1"/>
    <dgm:cxn modelId="{B7B35F54-6EE3-4BC2-81B7-A9292CC3E7B5}" type="presParOf" srcId="{D90683C1-7575-415C-9C36-7794BC20700B}" destId="{09788643-646E-45A9-BC86-6A63AB22F09F}" srcOrd="0" destOrd="0" presId="urn:microsoft.com/office/officeart/2005/8/layout/orgChart1"/>
    <dgm:cxn modelId="{23E1FF48-A675-4CE7-BA0E-6866930D749C}" type="presParOf" srcId="{09788643-646E-45A9-BC86-6A63AB22F09F}" destId="{902DB6EB-A1E5-4881-8B38-DB1EED4982BA}" srcOrd="0" destOrd="0" presId="urn:microsoft.com/office/officeart/2005/8/layout/orgChart1"/>
    <dgm:cxn modelId="{8B554444-CD0E-4C1D-A6EC-2932CD982FEA}" type="presParOf" srcId="{09788643-646E-45A9-BC86-6A63AB22F09F}" destId="{FBE0EF51-3375-46C4-BD5A-3811DF09055D}" srcOrd="1" destOrd="0" presId="urn:microsoft.com/office/officeart/2005/8/layout/orgChart1"/>
    <dgm:cxn modelId="{8016CEE6-404A-40DD-81F8-666AC2C0A640}" type="presParOf" srcId="{D90683C1-7575-415C-9C36-7794BC20700B}" destId="{E6BA4F4A-1919-4265-8FFA-B4BD0D58BA3E}" srcOrd="1" destOrd="0" presId="urn:microsoft.com/office/officeart/2005/8/layout/orgChart1"/>
    <dgm:cxn modelId="{96A3C559-7A51-4E04-9283-54B2A8095A45}" type="presParOf" srcId="{D90683C1-7575-415C-9C36-7794BC20700B}" destId="{F037859B-C3BD-4B8F-BC39-75FFD10C3888}" srcOrd="2" destOrd="0" presId="urn:microsoft.com/office/officeart/2005/8/layout/orgChart1"/>
    <dgm:cxn modelId="{18B314CD-EBF4-49E3-A7A1-71239EC20609}" type="presParOf" srcId="{0C12431B-5A9E-4397-A6CD-58447FC5F3E4}" destId="{0BBADA7C-1D9E-49DF-889F-F483259A4856}" srcOrd="2" destOrd="0" presId="urn:microsoft.com/office/officeart/2005/8/layout/orgChart1"/>
    <dgm:cxn modelId="{A1377413-3254-4E41-81AB-32221A1BD4B5}" type="presParOf" srcId="{0C12431B-5A9E-4397-A6CD-58447FC5F3E4}" destId="{6345B88A-3975-4997-A231-8C4EB40C1F8B}" srcOrd="3" destOrd="0" presId="urn:microsoft.com/office/officeart/2005/8/layout/orgChart1"/>
    <dgm:cxn modelId="{59D0B0B8-8A27-483A-81F1-C37D9CAF9412}" type="presParOf" srcId="{6345B88A-3975-4997-A231-8C4EB40C1F8B}" destId="{F064BD96-09B8-454B-A02A-F9A766D27255}" srcOrd="0" destOrd="0" presId="urn:microsoft.com/office/officeart/2005/8/layout/orgChart1"/>
    <dgm:cxn modelId="{8C7F5381-B5A4-4716-A644-F505C253AD20}" type="presParOf" srcId="{F064BD96-09B8-454B-A02A-F9A766D27255}" destId="{7EA04009-D422-44DC-9359-AA68E982BF39}" srcOrd="0" destOrd="0" presId="urn:microsoft.com/office/officeart/2005/8/layout/orgChart1"/>
    <dgm:cxn modelId="{40347A75-7810-4B5C-8856-06735BB540EA}" type="presParOf" srcId="{F064BD96-09B8-454B-A02A-F9A766D27255}" destId="{78CAE82E-38A9-40AD-8532-9386C9076FB6}" srcOrd="1" destOrd="0" presId="urn:microsoft.com/office/officeart/2005/8/layout/orgChart1"/>
    <dgm:cxn modelId="{C24B8576-F719-4D22-BFDA-2810488BB521}" type="presParOf" srcId="{6345B88A-3975-4997-A231-8C4EB40C1F8B}" destId="{6C1FF662-0D22-4761-B334-FE96701F8D91}" srcOrd="1" destOrd="0" presId="urn:microsoft.com/office/officeart/2005/8/layout/orgChart1"/>
    <dgm:cxn modelId="{9DDCA943-3617-4223-AA66-145FAB2BE851}" type="presParOf" srcId="{6345B88A-3975-4997-A231-8C4EB40C1F8B}" destId="{8CB9DED4-5B5F-4789-8406-421E7FDA5D14}" srcOrd="2" destOrd="0" presId="urn:microsoft.com/office/officeart/2005/8/layout/orgChart1"/>
    <dgm:cxn modelId="{97478643-DDF3-409C-A945-9D8D1D823A0D}" type="presParOf" srcId="{0C12431B-5A9E-4397-A6CD-58447FC5F3E4}" destId="{A0C4F270-B740-41E8-ACFF-BF10498D594F}" srcOrd="4" destOrd="0" presId="urn:microsoft.com/office/officeart/2005/8/layout/orgChart1"/>
    <dgm:cxn modelId="{C55056ED-0A86-4CF3-9E37-D356E7A50D96}" type="presParOf" srcId="{0C12431B-5A9E-4397-A6CD-58447FC5F3E4}" destId="{F3CC95A7-4CAE-4686-9F19-02F14847C293}" srcOrd="5" destOrd="0" presId="urn:microsoft.com/office/officeart/2005/8/layout/orgChart1"/>
    <dgm:cxn modelId="{07173FFC-DA0B-42CD-A5BD-89285D566FF4}" type="presParOf" srcId="{F3CC95A7-4CAE-4686-9F19-02F14847C293}" destId="{0B5B4C65-152F-4986-B021-9CD11C9605B0}" srcOrd="0" destOrd="0" presId="urn:microsoft.com/office/officeart/2005/8/layout/orgChart1"/>
    <dgm:cxn modelId="{31D245CB-A895-4F23-8C0E-D9A9CB412F32}" type="presParOf" srcId="{0B5B4C65-152F-4986-B021-9CD11C9605B0}" destId="{41145CE4-DBFE-485F-BEEC-B01479E6A11E}" srcOrd="0" destOrd="0" presId="urn:microsoft.com/office/officeart/2005/8/layout/orgChart1"/>
    <dgm:cxn modelId="{0FFD79ED-5926-444A-99D4-A920696C1CDC}" type="presParOf" srcId="{0B5B4C65-152F-4986-B021-9CD11C9605B0}" destId="{91B9603F-97FD-4B54-8782-67FE48ACE7A0}" srcOrd="1" destOrd="0" presId="urn:microsoft.com/office/officeart/2005/8/layout/orgChart1"/>
    <dgm:cxn modelId="{0B844708-5C79-4117-B947-752C82035209}" type="presParOf" srcId="{F3CC95A7-4CAE-4686-9F19-02F14847C293}" destId="{F1B1A48D-6DF2-44EE-82AB-C224156A1A73}" srcOrd="1" destOrd="0" presId="urn:microsoft.com/office/officeart/2005/8/layout/orgChart1"/>
    <dgm:cxn modelId="{8A6D5369-E383-4976-89F7-825DC6686AF9}" type="presParOf" srcId="{F3CC95A7-4CAE-4686-9F19-02F14847C293}" destId="{10EC65AA-113B-4AB2-A3A5-1E1FD53A0756}" srcOrd="2" destOrd="0" presId="urn:microsoft.com/office/officeart/2005/8/layout/orgChart1"/>
    <dgm:cxn modelId="{2F51ECDE-E0A1-4056-85CA-5FBECB812F27}" type="presParOf" srcId="{3042E7A0-5F81-4EC4-8245-FB485347D25F}" destId="{CE0061E4-5CEB-4F79-8EAC-15C5528DB45F}" srcOrd="2" destOrd="0" presId="urn:microsoft.com/office/officeart/2005/8/layout/orgChart1"/>
    <dgm:cxn modelId="{40532F2F-FBBC-4513-B5AB-AD09A6FF912B}" type="presParOf" srcId="{B3356F2A-4C91-4546-99C0-7D164AD521B0}" destId="{48C9581E-BF26-45C6-87F7-87A932CE87B0}" srcOrd="2" destOrd="0" presId="urn:microsoft.com/office/officeart/2005/8/layout/orgChart1"/>
    <dgm:cxn modelId="{39D82511-3829-48E6-A27B-5665743C9AE2}" type="presParOf" srcId="{B3356F2A-4C91-4546-99C0-7D164AD521B0}" destId="{6918A0EA-E6E2-4F8C-8EA4-BBD028412901}" srcOrd="3" destOrd="0" presId="urn:microsoft.com/office/officeart/2005/8/layout/orgChart1"/>
    <dgm:cxn modelId="{BA31CF98-4B9B-40CF-898C-FD42A192ED58}" type="presParOf" srcId="{6918A0EA-E6E2-4F8C-8EA4-BBD028412901}" destId="{5500BAAD-4004-434E-82BE-76B97568BDE0}" srcOrd="0" destOrd="0" presId="urn:microsoft.com/office/officeart/2005/8/layout/orgChart1"/>
    <dgm:cxn modelId="{4744414D-73BB-4EF2-860B-24260BDFFAB4}" type="presParOf" srcId="{5500BAAD-4004-434E-82BE-76B97568BDE0}" destId="{AF77E1B3-5ACA-4D76-9810-4A5F82EF4B75}" srcOrd="0" destOrd="0" presId="urn:microsoft.com/office/officeart/2005/8/layout/orgChart1"/>
    <dgm:cxn modelId="{AB5D45AA-6DD3-48F7-B4B0-88079C986813}" type="presParOf" srcId="{5500BAAD-4004-434E-82BE-76B97568BDE0}" destId="{D400405F-277F-4FC6-9632-5E8A6303D5BE}" srcOrd="1" destOrd="0" presId="urn:microsoft.com/office/officeart/2005/8/layout/orgChart1"/>
    <dgm:cxn modelId="{7371A8FE-ED1A-4399-AB9F-7BF6141E5C84}" type="presParOf" srcId="{6918A0EA-E6E2-4F8C-8EA4-BBD028412901}" destId="{2A660FF0-8BCE-4E25-B121-D7B22D45A935}" srcOrd="1" destOrd="0" presId="urn:microsoft.com/office/officeart/2005/8/layout/orgChart1"/>
    <dgm:cxn modelId="{92DA9F3E-7019-4CB6-BDA1-7775A49C642B}" type="presParOf" srcId="{2A660FF0-8BCE-4E25-B121-D7B22D45A935}" destId="{B7F2531F-9F7B-4E52-83AC-A114E1C7D14C}" srcOrd="0" destOrd="0" presId="urn:microsoft.com/office/officeart/2005/8/layout/orgChart1"/>
    <dgm:cxn modelId="{DF2A6694-1DDD-4610-AA93-9804EED899E7}" type="presParOf" srcId="{2A660FF0-8BCE-4E25-B121-D7B22D45A935}" destId="{F59FA3C4-1A45-491D-8992-B0B4E0C3C736}" srcOrd="1" destOrd="0" presId="urn:microsoft.com/office/officeart/2005/8/layout/orgChart1"/>
    <dgm:cxn modelId="{ECDFA162-5FD8-47FA-B174-CEBC0811EC6B}" type="presParOf" srcId="{F59FA3C4-1A45-491D-8992-B0B4E0C3C736}" destId="{B505B332-C648-4F0D-BE5E-FE7822CEECCE}" srcOrd="0" destOrd="0" presId="urn:microsoft.com/office/officeart/2005/8/layout/orgChart1"/>
    <dgm:cxn modelId="{9D099228-F726-4352-B5AF-9E238F4B8E2F}" type="presParOf" srcId="{B505B332-C648-4F0D-BE5E-FE7822CEECCE}" destId="{3AF994B0-3C0A-4AD4-97E7-4BFA7D173DE7}" srcOrd="0" destOrd="0" presId="urn:microsoft.com/office/officeart/2005/8/layout/orgChart1"/>
    <dgm:cxn modelId="{2032C0E8-3691-4E34-BE56-A390067ECC1D}" type="presParOf" srcId="{B505B332-C648-4F0D-BE5E-FE7822CEECCE}" destId="{8D172FAA-3DCE-4B67-BA72-C3108DF7648E}" srcOrd="1" destOrd="0" presId="urn:microsoft.com/office/officeart/2005/8/layout/orgChart1"/>
    <dgm:cxn modelId="{91765410-F5BC-4CBC-BFB8-0FDEF2F17EB0}" type="presParOf" srcId="{F59FA3C4-1A45-491D-8992-B0B4E0C3C736}" destId="{DF5AFCDA-A936-445B-83C0-B81F89373EA7}" srcOrd="1" destOrd="0" presId="urn:microsoft.com/office/officeart/2005/8/layout/orgChart1"/>
    <dgm:cxn modelId="{52C3E045-C829-4963-9BEC-DF46F4127BD2}" type="presParOf" srcId="{F59FA3C4-1A45-491D-8992-B0B4E0C3C736}" destId="{24DD1E4E-55A7-42A2-A67C-988950DEF893}" srcOrd="2" destOrd="0" presId="urn:microsoft.com/office/officeart/2005/8/layout/orgChart1"/>
    <dgm:cxn modelId="{58715E7F-77CD-496D-A9B9-C9DD58368110}" type="presParOf" srcId="{2A660FF0-8BCE-4E25-B121-D7B22D45A935}" destId="{D0FD661E-D5A7-4095-9048-947D8EEFEF7C}" srcOrd="2" destOrd="0" presId="urn:microsoft.com/office/officeart/2005/8/layout/orgChart1"/>
    <dgm:cxn modelId="{B5CA072B-A223-4AA3-BFBD-2511C955EB3D}" type="presParOf" srcId="{2A660FF0-8BCE-4E25-B121-D7B22D45A935}" destId="{A8CBE87D-A50B-46E5-A669-B9FF0BC5BD5A}" srcOrd="3" destOrd="0" presId="urn:microsoft.com/office/officeart/2005/8/layout/orgChart1"/>
    <dgm:cxn modelId="{BD7F3042-CF72-41AC-8C62-4C92BECD18FC}" type="presParOf" srcId="{A8CBE87D-A50B-46E5-A669-B9FF0BC5BD5A}" destId="{58A80D87-3D65-4E6F-A7D0-9FFB9DDF5659}" srcOrd="0" destOrd="0" presId="urn:microsoft.com/office/officeart/2005/8/layout/orgChart1"/>
    <dgm:cxn modelId="{A07144DD-4793-457A-A3B5-0CF74CB0DD8B}" type="presParOf" srcId="{58A80D87-3D65-4E6F-A7D0-9FFB9DDF5659}" destId="{9AA2BE38-C4E9-4C69-9978-1DE9B897F9C1}" srcOrd="0" destOrd="0" presId="urn:microsoft.com/office/officeart/2005/8/layout/orgChart1"/>
    <dgm:cxn modelId="{95EB2782-C942-4440-A4D8-DC37E2823DC7}" type="presParOf" srcId="{58A80D87-3D65-4E6F-A7D0-9FFB9DDF5659}" destId="{24FFE206-8DD3-480A-B6F0-B067A69EA12B}" srcOrd="1" destOrd="0" presId="urn:microsoft.com/office/officeart/2005/8/layout/orgChart1"/>
    <dgm:cxn modelId="{8CAFAC8E-FF27-4F37-8EB2-C1C29BBACEC2}" type="presParOf" srcId="{A8CBE87D-A50B-46E5-A669-B9FF0BC5BD5A}" destId="{55B1EFC8-4E5D-4C28-90C7-365DEBED7594}" srcOrd="1" destOrd="0" presId="urn:microsoft.com/office/officeart/2005/8/layout/orgChart1"/>
    <dgm:cxn modelId="{30451540-5554-46DA-AE4B-10B7384EEF9D}" type="presParOf" srcId="{A8CBE87D-A50B-46E5-A669-B9FF0BC5BD5A}" destId="{8D052BA7-AD99-498E-B039-6C87C697143A}" srcOrd="2" destOrd="0" presId="urn:microsoft.com/office/officeart/2005/8/layout/orgChart1"/>
    <dgm:cxn modelId="{35587D32-C106-4B6A-93F0-B6F771B16662}" type="presParOf" srcId="{2A660FF0-8BCE-4E25-B121-D7B22D45A935}" destId="{D1540C12-4427-45F9-B264-3B69936C8909}" srcOrd="4" destOrd="0" presId="urn:microsoft.com/office/officeart/2005/8/layout/orgChart1"/>
    <dgm:cxn modelId="{E1A5F99D-B666-478D-A4E2-3022D01F94F8}" type="presParOf" srcId="{2A660FF0-8BCE-4E25-B121-D7B22D45A935}" destId="{14F136F3-133A-4590-9CF5-782DCB0E7D3D}" srcOrd="5" destOrd="0" presId="urn:microsoft.com/office/officeart/2005/8/layout/orgChart1"/>
    <dgm:cxn modelId="{FB02C515-39CD-406D-92FE-A31F7A2905D5}" type="presParOf" srcId="{14F136F3-133A-4590-9CF5-782DCB0E7D3D}" destId="{1D9D07DD-1C26-49A8-9F09-4B519112E19B}" srcOrd="0" destOrd="0" presId="urn:microsoft.com/office/officeart/2005/8/layout/orgChart1"/>
    <dgm:cxn modelId="{6F2B5231-C73F-482A-86C3-1750A5DFC1D6}" type="presParOf" srcId="{1D9D07DD-1C26-49A8-9F09-4B519112E19B}" destId="{F52CDD1C-C253-45C7-9A73-B92565C3ACA1}" srcOrd="0" destOrd="0" presId="urn:microsoft.com/office/officeart/2005/8/layout/orgChart1"/>
    <dgm:cxn modelId="{A00C0E81-84C6-489D-A9EC-C0E1998EDDD2}" type="presParOf" srcId="{1D9D07DD-1C26-49A8-9F09-4B519112E19B}" destId="{9C9D7D7F-0D6F-4840-89EC-628849FA96D2}" srcOrd="1" destOrd="0" presId="urn:microsoft.com/office/officeart/2005/8/layout/orgChart1"/>
    <dgm:cxn modelId="{E8CD0CD0-724C-479D-B647-5744DEA285D9}" type="presParOf" srcId="{14F136F3-133A-4590-9CF5-782DCB0E7D3D}" destId="{05E46CFD-DF8B-4114-9A00-87B3FC9207C2}" srcOrd="1" destOrd="0" presId="urn:microsoft.com/office/officeart/2005/8/layout/orgChart1"/>
    <dgm:cxn modelId="{BB9CBA4D-4C9B-4EE7-8FF8-FA905DF96811}" type="presParOf" srcId="{14F136F3-133A-4590-9CF5-782DCB0E7D3D}" destId="{8A491157-B052-41F4-91A5-A629F92E9719}" srcOrd="2" destOrd="0" presId="urn:microsoft.com/office/officeart/2005/8/layout/orgChart1"/>
    <dgm:cxn modelId="{93B5FBB9-DD56-44E5-8D13-E25B8E2A87E3}" type="presParOf" srcId="{6918A0EA-E6E2-4F8C-8EA4-BBD028412901}" destId="{B3EEECC9-3C0E-4BD6-8E94-4961CB3981FA}" srcOrd="2" destOrd="0" presId="urn:microsoft.com/office/officeart/2005/8/layout/orgChart1"/>
    <dgm:cxn modelId="{0155FD7F-8389-426B-9C98-F38243AE1CA3}" type="presParOf" srcId="{B3356F2A-4C91-4546-99C0-7D164AD521B0}" destId="{D5D02E67-990C-4986-9C62-F70C0B699F87}" srcOrd="4" destOrd="0" presId="urn:microsoft.com/office/officeart/2005/8/layout/orgChart1"/>
    <dgm:cxn modelId="{4139727B-A9C3-4E0C-BFFD-37A31E24889D}" type="presParOf" srcId="{B3356F2A-4C91-4546-99C0-7D164AD521B0}" destId="{5E20215E-DF0B-47A1-B89D-71147A829407}" srcOrd="5" destOrd="0" presId="urn:microsoft.com/office/officeart/2005/8/layout/orgChart1"/>
    <dgm:cxn modelId="{79579B9F-165B-4025-A7D1-35655C8619A7}" type="presParOf" srcId="{5E20215E-DF0B-47A1-B89D-71147A829407}" destId="{7C533A2D-5E1F-486A-96A1-C2067596C3B0}" srcOrd="0" destOrd="0" presId="urn:microsoft.com/office/officeart/2005/8/layout/orgChart1"/>
    <dgm:cxn modelId="{15F13CC1-E43A-4435-BD68-21A24C8D1B40}" type="presParOf" srcId="{7C533A2D-5E1F-486A-96A1-C2067596C3B0}" destId="{2601688C-5E93-48BC-AF8E-0E710C5E628B}" srcOrd="0" destOrd="0" presId="urn:microsoft.com/office/officeart/2005/8/layout/orgChart1"/>
    <dgm:cxn modelId="{1C34C8B3-C4F3-4EA3-A1E1-140C358C606B}" type="presParOf" srcId="{7C533A2D-5E1F-486A-96A1-C2067596C3B0}" destId="{2C962C4F-A529-47D0-9A0B-B782BFDC80E7}" srcOrd="1" destOrd="0" presId="urn:microsoft.com/office/officeart/2005/8/layout/orgChart1"/>
    <dgm:cxn modelId="{0A4B305D-9079-4B84-A2F9-66997CEA5749}" type="presParOf" srcId="{5E20215E-DF0B-47A1-B89D-71147A829407}" destId="{96D3180D-7092-40ED-88BC-B44C6FD98499}" srcOrd="1" destOrd="0" presId="urn:microsoft.com/office/officeart/2005/8/layout/orgChart1"/>
    <dgm:cxn modelId="{AAA47009-26C9-4080-B038-CC9E4F507CBE}" type="presParOf" srcId="{96D3180D-7092-40ED-88BC-B44C6FD98499}" destId="{5C5BDF6A-CFB0-4C0D-8E50-F68687BCF6A7}" srcOrd="0" destOrd="0" presId="urn:microsoft.com/office/officeart/2005/8/layout/orgChart1"/>
    <dgm:cxn modelId="{4394F26C-E5AB-4B44-819F-2B318EC77631}" type="presParOf" srcId="{96D3180D-7092-40ED-88BC-B44C6FD98499}" destId="{EAB10833-8A3A-41B9-99D1-0B557BFF9C0A}" srcOrd="1" destOrd="0" presId="urn:microsoft.com/office/officeart/2005/8/layout/orgChart1"/>
    <dgm:cxn modelId="{F81CDA9C-AF38-4695-9DB6-EC2272C47E0B}" type="presParOf" srcId="{EAB10833-8A3A-41B9-99D1-0B557BFF9C0A}" destId="{4FCD35B4-5567-404C-9ECB-B4B68C95C6B9}" srcOrd="0" destOrd="0" presId="urn:microsoft.com/office/officeart/2005/8/layout/orgChart1"/>
    <dgm:cxn modelId="{A6A42638-78BB-44B5-841C-1157FA0F1187}" type="presParOf" srcId="{4FCD35B4-5567-404C-9ECB-B4B68C95C6B9}" destId="{0AAE33C0-5B98-4AE4-B0BA-514526A3D97E}" srcOrd="0" destOrd="0" presId="urn:microsoft.com/office/officeart/2005/8/layout/orgChart1"/>
    <dgm:cxn modelId="{0805D4E1-0BA8-466E-891A-919F45C44E3B}" type="presParOf" srcId="{4FCD35B4-5567-404C-9ECB-B4B68C95C6B9}" destId="{97B4D91E-F04F-4EF1-BF65-19280B88FDE8}" srcOrd="1" destOrd="0" presId="urn:microsoft.com/office/officeart/2005/8/layout/orgChart1"/>
    <dgm:cxn modelId="{F6F52A50-A0D1-4E1D-BC34-735BEEC1D259}" type="presParOf" srcId="{EAB10833-8A3A-41B9-99D1-0B557BFF9C0A}" destId="{1C968903-96CF-4806-8712-5C444C58684C}" srcOrd="1" destOrd="0" presId="urn:microsoft.com/office/officeart/2005/8/layout/orgChart1"/>
    <dgm:cxn modelId="{F8EB170E-DE3C-4E02-AA06-BBB942140E0B}" type="presParOf" srcId="{EAB10833-8A3A-41B9-99D1-0B557BFF9C0A}" destId="{64072453-C177-4580-9601-DFE1307FB824}" srcOrd="2" destOrd="0" presId="urn:microsoft.com/office/officeart/2005/8/layout/orgChart1"/>
    <dgm:cxn modelId="{F11E0B1B-66AB-48FB-80F4-A1D21CAA2198}" type="presParOf" srcId="{96D3180D-7092-40ED-88BC-B44C6FD98499}" destId="{A2464F6D-DD8C-42A7-B1C9-FD286DE06398}" srcOrd="2" destOrd="0" presId="urn:microsoft.com/office/officeart/2005/8/layout/orgChart1"/>
    <dgm:cxn modelId="{BE89A57F-4442-4BE1-A6F8-0E922207322C}" type="presParOf" srcId="{96D3180D-7092-40ED-88BC-B44C6FD98499}" destId="{CF1C9737-BE79-480F-BD8F-19E7605AE37A}" srcOrd="3" destOrd="0" presId="urn:microsoft.com/office/officeart/2005/8/layout/orgChart1"/>
    <dgm:cxn modelId="{F5E59FD0-1960-44C6-B751-8A0620D60D37}" type="presParOf" srcId="{CF1C9737-BE79-480F-BD8F-19E7605AE37A}" destId="{ED020C4B-5116-4B93-B8CA-ECCFAEBA2494}" srcOrd="0" destOrd="0" presId="urn:microsoft.com/office/officeart/2005/8/layout/orgChart1"/>
    <dgm:cxn modelId="{B2E407AE-4D24-4257-8B1D-AE2C18766F27}" type="presParOf" srcId="{ED020C4B-5116-4B93-B8CA-ECCFAEBA2494}" destId="{B3E907B7-9913-4571-814E-EDD49FF96AE8}" srcOrd="0" destOrd="0" presId="urn:microsoft.com/office/officeart/2005/8/layout/orgChart1"/>
    <dgm:cxn modelId="{1B6C7C22-0534-4364-A9AE-10AF3EC37162}" type="presParOf" srcId="{ED020C4B-5116-4B93-B8CA-ECCFAEBA2494}" destId="{9D608DAE-1EC8-43EB-9353-DDBE33AEAF44}" srcOrd="1" destOrd="0" presId="urn:microsoft.com/office/officeart/2005/8/layout/orgChart1"/>
    <dgm:cxn modelId="{FA19E2DE-5B5B-4A73-A373-4E5270B74AC7}" type="presParOf" srcId="{CF1C9737-BE79-480F-BD8F-19E7605AE37A}" destId="{FB7AA30E-0ACF-4D28-B63A-9088730BC2C3}" srcOrd="1" destOrd="0" presId="urn:microsoft.com/office/officeart/2005/8/layout/orgChart1"/>
    <dgm:cxn modelId="{F2F597EF-660D-44AC-962E-B60BBAF10DAE}" type="presParOf" srcId="{CF1C9737-BE79-480F-BD8F-19E7605AE37A}" destId="{DE08F51E-C29E-47FB-8915-3605C5CD9858}" srcOrd="2" destOrd="0" presId="urn:microsoft.com/office/officeart/2005/8/layout/orgChart1"/>
    <dgm:cxn modelId="{717DC491-7763-4A40-88E5-FDD0C7BA811F}" type="presParOf" srcId="{5E20215E-DF0B-47A1-B89D-71147A829407}" destId="{E0D4C6DA-7DC7-4369-8C4B-620D058B4213}" srcOrd="2" destOrd="0" presId="urn:microsoft.com/office/officeart/2005/8/layout/orgChart1"/>
    <dgm:cxn modelId="{1D3F72B6-0D30-481A-9DDC-9E6E3953B6AC}" type="presParOf" srcId="{22BCA0B5-DA02-4BBC-94D6-6089B6503F1C}" destId="{39E6E33D-8FE9-481F-8C06-379E80BD6FA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06B276-C851-4AD0-9C3C-318BE4B18A66}" type="datetimeFigureOut">
              <a:rPr lang="en-US" smtClean="0"/>
              <a:pPr/>
              <a:t>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EBC35D-DBE6-4C69-83EE-80159141248A}" type="slidenum">
              <a:rPr lang="en-US" smtClean="0"/>
              <a:pPr/>
              <a:t>‹#›</a:t>
            </a:fld>
            <a:endParaRPr lang="en-US"/>
          </a:p>
        </p:txBody>
      </p:sp>
    </p:spTree>
    <p:extLst>
      <p:ext uri="{BB962C8B-B14F-4D97-AF65-F5344CB8AC3E}">
        <p14:creationId xmlns:p14="http://schemas.microsoft.com/office/powerpoint/2010/main" xmlns="" val="1009207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72625-AD90-49C8-99F9-064B94A312B2}" type="datetimeFigureOut">
              <a:rPr lang="en-US" smtClean="0"/>
              <a:pPr/>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A3C4F-9C5E-481E-99D9-AAB2AF1D2B9A}" type="slidenum">
              <a:rPr lang="en-US" smtClean="0"/>
              <a:pPr/>
              <a:t>‹#›</a:t>
            </a:fld>
            <a:endParaRPr lang="en-US"/>
          </a:p>
        </p:txBody>
      </p:sp>
    </p:spTree>
    <p:extLst>
      <p:ext uri="{BB962C8B-B14F-4D97-AF65-F5344CB8AC3E}">
        <p14:creationId xmlns:p14="http://schemas.microsoft.com/office/powerpoint/2010/main" xmlns="" val="291370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species are wintering</a:t>
            </a:r>
            <a:r>
              <a:rPr lang="en-US" baseline="0" dirty="0" smtClean="0"/>
              <a:t> species</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13</a:t>
            </a:fld>
            <a:endParaRPr lang="en-US"/>
          </a:p>
        </p:txBody>
      </p:sp>
    </p:spTree>
    <p:extLst>
      <p:ext uri="{BB962C8B-B14F-4D97-AF65-F5344CB8AC3E}">
        <p14:creationId xmlns:p14="http://schemas.microsoft.com/office/powerpoint/2010/main" xmlns="" val="3596446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AF7D0-DE85-48ED-9A96-FE7F656B0ED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5CD0E-F443-492F-9EA0-2D0E8051B6EC}" type="slidenum">
              <a:rPr lang="en-US"/>
              <a:pPr/>
              <a:t>16</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Rot="1" noChangeAspect="1" noChangeArrowheads="1" noTextEdit="1"/>
          </p:cNvSpPr>
          <p:nvPr>
            <p:ph type="sldImg"/>
          </p:nvPr>
        </p:nvSpPr>
        <p:spPr>
          <a:xfrm>
            <a:off x="1143000" y="685800"/>
            <a:ext cx="4573588" cy="3430588"/>
          </a:xfrm>
          <a:ln/>
        </p:spPr>
      </p:sp>
      <p:sp>
        <p:nvSpPr>
          <p:cNvPr id="647171" name="Rectangle 3"/>
          <p:cNvSpPr>
            <a:spLocks noGrp="1" noChangeArrowheads="1"/>
          </p:cNvSpPr>
          <p:nvPr>
            <p:ph type="body" idx="1"/>
          </p:nvPr>
        </p:nvSpPr>
        <p:spPr>
          <a:xfrm>
            <a:off x="685800" y="4345587"/>
            <a:ext cx="5486400" cy="4112926"/>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is using vegetation type density</a:t>
            </a:r>
          </a:p>
          <a:p>
            <a:r>
              <a:rPr lang="en-US" baseline="0" dirty="0" smtClean="0"/>
              <a:t>(b) using focal species</a:t>
            </a:r>
          </a:p>
          <a:p>
            <a:r>
              <a:rPr lang="en-US" baseline="0" dirty="0" smtClean="0"/>
              <a:t>(c) using focal species values</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28</a:t>
            </a:fld>
            <a:endParaRPr lang="en-US"/>
          </a:p>
        </p:txBody>
      </p:sp>
    </p:spTree>
    <p:extLst>
      <p:ext uri="{BB962C8B-B14F-4D97-AF65-F5344CB8AC3E}">
        <p14:creationId xmlns:p14="http://schemas.microsoft.com/office/powerpoint/2010/main" xmlns="" val="4112240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29</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30</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31</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32</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33</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34</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35</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36</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37</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38</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3B5714-CCAF-47E3-8ADA-839D1D150F68}" type="slidenum">
              <a:rPr lang="en-US" smtClean="0"/>
              <a:pPr/>
              <a:t>39</a:t>
            </a:fld>
            <a:endParaRPr lang="en-US"/>
          </a:p>
        </p:txBody>
      </p:sp>
    </p:spTree>
    <p:extLst>
      <p:ext uri="{BB962C8B-B14F-4D97-AF65-F5344CB8AC3E}">
        <p14:creationId xmlns:p14="http://schemas.microsoft.com/office/powerpoint/2010/main" xmlns="" val="406225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63020-3C21-40CB-8AE8-A3EFF93D9F0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developed four different ways to select among the habitats</a:t>
            </a:r>
          </a:p>
          <a:p>
            <a:pPr marL="228600" indent="-228600">
              <a:buAutoNum type="arabicParenR"/>
            </a:pPr>
            <a:r>
              <a:rPr lang="en-US" b="0" baseline="0" dirty="0" smtClean="0"/>
              <a:t>based on the total amount of the habitat in the SE – so habitats with little area were given priority</a:t>
            </a:r>
          </a:p>
          <a:p>
            <a:pPr marL="228600" indent="-228600">
              <a:buAutoNum type="arabicParenR"/>
            </a:pPr>
            <a:r>
              <a:rPr lang="en-US" b="0" baseline="0" dirty="0" smtClean="0"/>
              <a:t>based on the total amount of the habitat in each state – in this case, we were ensuring that each state had each habitat; I’m only going to show the results for NC</a:t>
            </a:r>
          </a:p>
          <a:p>
            <a:pPr marL="228600" indent="-228600">
              <a:buAutoNum type="arabicParenR"/>
            </a:pPr>
            <a:r>
              <a:rPr lang="en-US" b="0" baseline="0" dirty="0" smtClean="0"/>
              <a:t>based on the number of imperiled species in each habitat</a:t>
            </a:r>
          </a:p>
          <a:p>
            <a:pPr marL="228600" indent="-228600">
              <a:buAutoNum type="arabicParenR"/>
            </a:pPr>
            <a:r>
              <a:rPr lang="en-US" b="0" baseline="0" dirty="0" smtClean="0"/>
              <a:t>based on the most imperiled species – so for example, the Red-cockaded woodpecker is the most imperiled species so habitats that it uses – longleaf and mature open pine – are of highest ranking</a:t>
            </a:r>
            <a:endParaRPr lang="en-US" b="0" dirty="0" smtClean="0"/>
          </a:p>
          <a:p>
            <a:r>
              <a:rPr lang="en-US" dirty="0" smtClean="0"/>
              <a:t>5) based on historic</a:t>
            </a:r>
            <a:r>
              <a:rPr lang="en-US" baseline="0" dirty="0" smtClean="0"/>
              <a:t> extents</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43</a:t>
            </a:fld>
            <a:endParaRPr lang="en-US"/>
          </a:p>
        </p:txBody>
      </p:sp>
    </p:spTree>
    <p:extLst>
      <p:ext uri="{BB962C8B-B14F-4D97-AF65-F5344CB8AC3E}">
        <p14:creationId xmlns:p14="http://schemas.microsoft.com/office/powerpoint/2010/main" xmlns="" val="3863160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2 is for South Carolina</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44</a:t>
            </a:fld>
            <a:endParaRPr lang="en-US"/>
          </a:p>
        </p:txBody>
      </p:sp>
    </p:spTree>
    <p:extLst>
      <p:ext uri="{BB962C8B-B14F-4D97-AF65-F5344CB8AC3E}">
        <p14:creationId xmlns:p14="http://schemas.microsoft.com/office/powerpoint/2010/main" xmlns="" val="11846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F2D76-0D51-4881-AAA3-0FEA997EE1E5}" type="slidenum">
              <a:rPr lang="en-US"/>
              <a:pPr/>
              <a:t>5</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en-US"/>
              <a:t>Specifically, this project would develop and implement a framework and tools to…</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AF7D0-DE85-48ED-9A96-FE7F656B0EDC}"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AF7D0-DE85-48ED-9A96-FE7F656B0ED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83936-ED79-470A-B097-4C81BE79F24F}" type="slidenum">
              <a:rPr lang="en-US"/>
              <a:pPr/>
              <a:t>6</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en-US"/>
              <a:t>The overall objective of this proposal is to develop a consistent methodology and to enhance the capacity of states, joint ventures and other partners to assess and design sustainable landscape conservation for birds and other wildlife in the eastern United States. Specifically…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These</a:t>
            </a:r>
            <a:r>
              <a:rPr lang="en-US" sz="1200" b="0" baseline="0" dirty="0" smtClean="0"/>
              <a:t> are the objectives and sub-objectives elicited from the working group at the workshop in Auburn.  In this prototype we’ve only included a subset of the objectives outlined in red, but we’ve amassed the data to incorporate several more, outlined in blue.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Cultural resources </a:t>
            </a:r>
            <a:r>
              <a:rPr lang="en-US" sz="1200" dirty="0" smtClean="0"/>
              <a:t>– These resources are ethnographic; that is, they have a relationship to what people do on the landscape. Examples include </a:t>
            </a:r>
            <a:r>
              <a:rPr lang="en-US" sz="1200" dirty="0" err="1" smtClean="0"/>
              <a:t>huntable</a:t>
            </a:r>
            <a:r>
              <a:rPr lang="en-US" sz="1200" dirty="0" smtClean="0"/>
              <a:t> and fishable populations of animals, access to public lands, archeological sites and objects. The </a:t>
            </a:r>
            <a:r>
              <a:rPr lang="en-US" sz="1200" u="sng" dirty="0" smtClean="0"/>
              <a:t>measurable attributes</a:t>
            </a:r>
            <a:r>
              <a:rPr lang="en-US" sz="1200" dirty="0" smtClean="0"/>
              <a:t> of these resources are the number, representation of cultures, and value as defined by NPS and other stakeholders.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Socioeconomic</a:t>
            </a:r>
            <a:r>
              <a:rPr lang="en-US" sz="1200" dirty="0" smtClean="0"/>
              <a:t> </a:t>
            </a:r>
            <a:r>
              <a:rPr lang="en-US" sz="1200" b="1" dirty="0" smtClean="0"/>
              <a:t>resources</a:t>
            </a:r>
            <a:r>
              <a:rPr lang="en-US" sz="1200" dirty="0" smtClean="0"/>
              <a:t> – These directly affect quality of life for humans and may contribute to their livelihood and health. Examples include the economic impacts of commercial fishing and timbering as well as influences of these activities on human health and environmental justice.  The </a:t>
            </a:r>
            <a:r>
              <a:rPr lang="en-US" sz="1200" u="sng" dirty="0" smtClean="0"/>
              <a:t>measurable attributes</a:t>
            </a:r>
            <a:r>
              <a:rPr lang="en-US" sz="1200" dirty="0" smtClean="0"/>
              <a:t> here are related to economic cost-benefits and human health (e.g. risk of exposure).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Natural resources </a:t>
            </a:r>
            <a:r>
              <a:rPr lang="en-US" sz="1200" dirty="0" smtClean="0"/>
              <a:t>– These resources are based on the integrity of ecological systems that characterize natural areas and managed landscapes that people care about. Fish and wildlife populations are both  products and indicators of the integrity of systems. </a:t>
            </a:r>
            <a:r>
              <a:rPr lang="en-US" sz="1200" u="sng" dirty="0" smtClean="0"/>
              <a:t>Integrity is measured </a:t>
            </a:r>
            <a:r>
              <a:rPr lang="en-US" sz="1200" dirty="0" smtClean="0"/>
              <a:t>as the degree to which the structure and composition of fish, wildlife, and plant populations meet historical levels, and in some cases (TES) the long-term viability of populations.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73D08C3-C7C1-4056-ACD7-66E3C1E89891}"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develop this problem we first </a:t>
            </a:r>
            <a:r>
              <a:rPr lang="en-US" dirty="0" smtClean="0"/>
              <a:t>need some specifics answers </a:t>
            </a:r>
            <a:r>
              <a:rPr lang="en-US" baseline="0" dirty="0" smtClean="0"/>
              <a:t>to a basic set </a:t>
            </a:r>
            <a:r>
              <a:rPr lang="en-US" baseline="0" smtClean="0"/>
              <a:t>of questions</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61</a:t>
            </a:fld>
            <a:endParaRPr lang="en-US"/>
          </a:p>
        </p:txBody>
      </p:sp>
    </p:spTree>
    <p:extLst>
      <p:ext uri="{BB962C8B-B14F-4D97-AF65-F5344CB8AC3E}">
        <p14:creationId xmlns:p14="http://schemas.microsoft.com/office/powerpoint/2010/main" xmlns="" val="15169750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itchFamily="34" charset="0"/>
              <a:buChar char="•"/>
            </a:pPr>
            <a:r>
              <a:rPr lang="en-US" dirty="0" smtClean="0"/>
              <a:t>We developed</a:t>
            </a:r>
            <a:r>
              <a:rPr lang="en-US" baseline="0" dirty="0" smtClean="0"/>
              <a:t> a model to predict the consequences of the alternatives on each objective.</a:t>
            </a:r>
          </a:p>
          <a:p>
            <a:pPr marL="171450" indent="-171450">
              <a:buFont typeface="Arial" pitchFamily="34" charset="0"/>
              <a:buChar char="•"/>
            </a:pPr>
            <a:r>
              <a:rPr lang="en-US" baseline="0" dirty="0" smtClean="0"/>
              <a:t>The model operates at the scope of the Coastal Plain within the bounds of the SA LCC</a:t>
            </a:r>
          </a:p>
          <a:p>
            <a:pPr marL="171450" indent="-171450">
              <a:buFont typeface="Arial" pitchFamily="34" charset="0"/>
              <a:buChar char="•"/>
            </a:pPr>
            <a:r>
              <a:rPr lang="en-US" baseline="0" dirty="0" smtClean="0"/>
              <a:t>We used NHD catchments as the units upon which the alternatives are implemented.  </a:t>
            </a:r>
          </a:p>
          <a:p>
            <a:pPr marL="628650" lvl="1" indent="-171450">
              <a:buFont typeface="Arial" pitchFamily="34" charset="0"/>
              <a:buChar char="•"/>
            </a:pPr>
            <a:r>
              <a:rPr lang="en-US" baseline="0" dirty="0" smtClean="0"/>
              <a:t>Catchments circumscribe stream reaches and include the adjacent land cover, so they provide a functional tie between terrestrial and aquatic systems</a:t>
            </a:r>
          </a:p>
          <a:p>
            <a:pPr marL="628650" lvl="1" indent="-171450">
              <a:buFont typeface="Arial" pitchFamily="34" charset="0"/>
              <a:buChar char="•"/>
            </a:pPr>
            <a:r>
              <a:rPr lang="en-US" baseline="0" dirty="0" smtClean="0"/>
              <a:t>There are approximately 115,500 of them in the study area</a:t>
            </a:r>
          </a:p>
          <a:p>
            <a:pPr marL="171450" lvl="0" indent="-171450">
              <a:buFont typeface="Arial" pitchFamily="34" charset="0"/>
              <a:buChar char="•"/>
            </a:pPr>
            <a:r>
              <a:rPr lang="en-US" baseline="0" dirty="0" smtClean="0"/>
              <a:t>We used a model of landscape dynamics developed at NCSU with funding from USFWS and USGS</a:t>
            </a:r>
          </a:p>
          <a:p>
            <a:pPr marL="628650" lvl="1" indent="-171450">
              <a:buFont typeface="Arial" pitchFamily="34" charset="0"/>
              <a:buChar char="•"/>
            </a:pPr>
            <a:r>
              <a:rPr lang="en-US" baseline="0" dirty="0" smtClean="0"/>
              <a:t>They modeled urbanization using one parameterization of SLEUTH</a:t>
            </a:r>
          </a:p>
          <a:p>
            <a:pPr marL="628650" lvl="1" indent="-171450">
              <a:buFont typeface="Arial" pitchFamily="34" charset="0"/>
              <a:buChar char="•"/>
            </a:pPr>
            <a:r>
              <a:rPr lang="en-US" baseline="0" dirty="0" smtClean="0"/>
              <a:t>They used SLAMM to predict sea level rise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Their vegetative model predicts change for several hundred land cover classes under 3 climate scenarios from 2000-2100</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For the prototype</a:t>
            </a:r>
          </a:p>
          <a:p>
            <a:pPr marL="628650" lvl="1" indent="-171450">
              <a:buFont typeface="Arial" pitchFamily="34" charset="0"/>
              <a:buChar char="•"/>
            </a:pPr>
            <a:r>
              <a:rPr lang="en-US" baseline="0" dirty="0" smtClean="0"/>
              <a:t>We simplified the land cover to 23 classes and calculated rates of change between classes from their predictions</a:t>
            </a:r>
          </a:p>
          <a:p>
            <a:pPr marL="628650" lvl="1" indent="-171450">
              <a:buFont typeface="Arial" pitchFamily="34" charset="0"/>
              <a:buChar char="•"/>
            </a:pPr>
            <a:r>
              <a:rPr lang="en-US" baseline="0" dirty="0" smtClean="0"/>
              <a:t>We used only 1 climate scenario (A1B)</a:t>
            </a:r>
          </a:p>
          <a:p>
            <a:pPr marL="171450" lvl="0" indent="-171450">
              <a:buFont typeface="Arial" pitchFamily="34" charset="0"/>
              <a:buChar char="•"/>
            </a:pPr>
            <a:r>
              <a:rPr lang="en-US" baseline="0" dirty="0" smtClean="0"/>
              <a:t>The animation is a depiction of change in our simplified re-classification for their A1B scenario for a region on the North Carolina coast.</a:t>
            </a:r>
          </a:p>
          <a:p>
            <a:pPr marL="628650" lvl="1" indent="-171450">
              <a:buFont typeface="Arial" pitchFamily="34" charset="0"/>
              <a:buChar char="•"/>
            </a:pPr>
            <a:r>
              <a:rPr lang="en-US" baseline="0" dirty="0" smtClean="0"/>
              <a:t>Dark red is urban</a:t>
            </a:r>
          </a:p>
          <a:p>
            <a:pPr marL="628650" lvl="1" indent="-171450">
              <a:buFont typeface="Arial" pitchFamily="34" charset="0"/>
              <a:buChar char="•"/>
            </a:pPr>
            <a:r>
              <a:rPr lang="en-US" baseline="0" dirty="0" smtClean="0"/>
              <a:t>Med. Dark Blue is tidal marsh</a:t>
            </a:r>
          </a:p>
          <a:p>
            <a:pPr marL="171450" lvl="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BBA3C4F-9C5E-481E-99D9-AAB2AF1D2B9A}" type="slidenum">
              <a:rPr lang="en-US" smtClean="0"/>
              <a:pPr/>
              <a:t>62</a:t>
            </a:fld>
            <a:endParaRPr lang="en-US"/>
          </a:p>
        </p:txBody>
      </p:sp>
    </p:spTree>
    <p:extLst>
      <p:ext uri="{BB962C8B-B14F-4D97-AF65-F5344CB8AC3E}">
        <p14:creationId xmlns:p14="http://schemas.microsoft.com/office/powerpoint/2010/main" xmlns="" val="566266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 used</a:t>
            </a:r>
            <a:r>
              <a:rPr lang="en-US" baseline="0" dirty="0" smtClean="0"/>
              <a:t> predicted responses from priority species as indicators of ecosystem integrity</a:t>
            </a:r>
          </a:p>
          <a:p>
            <a:pPr>
              <a:buFont typeface="Arial" pitchFamily="34" charset="0"/>
              <a:buNone/>
            </a:pPr>
            <a:endParaRPr lang="en-US" baseline="0" dirty="0" smtClean="0"/>
          </a:p>
          <a:p>
            <a:pPr>
              <a:buFont typeface="Arial" pitchFamily="34" charset="0"/>
              <a:buChar char="•"/>
            </a:pPr>
            <a:r>
              <a:rPr lang="en-US" baseline="0" dirty="0" smtClean="0"/>
              <a:t>Fish – based on work by Dana </a:t>
            </a:r>
            <a:r>
              <a:rPr lang="en-US" baseline="0" dirty="0" err="1" smtClean="0"/>
              <a:t>Infante</a:t>
            </a:r>
            <a:r>
              <a:rPr lang="en-US" baseline="0" dirty="0" smtClean="0"/>
              <a:t> at </a:t>
            </a:r>
            <a:r>
              <a:rPr lang="en-US" baseline="0" dirty="0" err="1" smtClean="0"/>
              <a:t>MSU</a:t>
            </a:r>
            <a:r>
              <a:rPr lang="en-US" baseline="0" dirty="0" smtClean="0"/>
              <a:t> using </a:t>
            </a:r>
            <a:r>
              <a:rPr lang="en-US" baseline="0" dirty="0" err="1" smtClean="0"/>
              <a:t>NFHAP</a:t>
            </a:r>
            <a:r>
              <a:rPr lang="en-US" baseline="0" dirty="0" smtClean="0"/>
              <a:t> data to predict status of populations for 6 guilds of fish</a:t>
            </a:r>
          </a:p>
          <a:p>
            <a:pPr lvl="1">
              <a:buFont typeface="Arial" pitchFamily="34" charset="0"/>
              <a:buChar char="•"/>
            </a:pPr>
            <a:r>
              <a:rPr lang="en-US" baseline="0" dirty="0" smtClean="0"/>
              <a:t>Responses are based on thresholds of watershed disturbance</a:t>
            </a:r>
          </a:p>
          <a:p>
            <a:pPr lvl="1">
              <a:buFont typeface="Arial" pitchFamily="34" charset="0"/>
              <a:buChar char="•"/>
            </a:pPr>
            <a:r>
              <a:rPr lang="en-US" baseline="0" dirty="0" smtClean="0"/>
              <a:t>These groups are used in assessments by EPA</a:t>
            </a:r>
          </a:p>
          <a:p>
            <a:pPr lvl="1">
              <a:buFont typeface="Arial" pitchFamily="34" charset="0"/>
              <a:buChar char="•"/>
            </a:pPr>
            <a:endParaRPr lang="en-US" baseline="0" dirty="0" smtClean="0"/>
          </a:p>
          <a:p>
            <a:pPr lvl="0">
              <a:buFont typeface="Arial" pitchFamily="34" charset="0"/>
              <a:buChar char="•"/>
            </a:pPr>
            <a:r>
              <a:rPr lang="en-US" baseline="0" dirty="0" smtClean="0"/>
              <a:t>Birds – Priority species for 12 habitats from Atlantic Coast JV</a:t>
            </a:r>
          </a:p>
          <a:p>
            <a:pPr lvl="1">
              <a:buFont typeface="Arial" pitchFamily="34" charset="0"/>
              <a:buChar char="•"/>
            </a:pPr>
            <a:r>
              <a:rPr lang="en-US" baseline="0" dirty="0" smtClean="0"/>
              <a:t>Response based on an analysis of relationships between land cover and abundance on Breeding Bird Surveys</a:t>
            </a:r>
          </a:p>
          <a:p>
            <a:pPr lvl="1">
              <a:buFont typeface="Arial" pitchFamily="34" charset="0"/>
              <a:buChar char="•"/>
            </a:pPr>
            <a:endParaRPr lang="en-US" baseline="0" dirty="0" smtClean="0"/>
          </a:p>
          <a:p>
            <a:pPr lvl="0">
              <a:buFont typeface="Arial" pitchFamily="34" charset="0"/>
              <a:buChar char="•"/>
            </a:pPr>
            <a:r>
              <a:rPr lang="en-US" baseline="0" dirty="0" err="1" smtClean="0"/>
              <a:t>Herps</a:t>
            </a:r>
            <a:r>
              <a:rPr lang="en-US" baseline="0" dirty="0" smtClean="0"/>
              <a:t> – (not included in this iteration) Priority species from SE Partners in Amphibian and Reptile conservation</a:t>
            </a:r>
          </a:p>
          <a:p>
            <a:pPr lvl="1">
              <a:buFont typeface="Arial" pitchFamily="34" charset="0"/>
              <a:buChar char="•"/>
            </a:pPr>
            <a:r>
              <a:rPr lang="en-US" baseline="0" dirty="0" smtClean="0"/>
              <a:t>Response based on potential habitat (SE GAP models).</a:t>
            </a:r>
          </a:p>
          <a:p>
            <a:pPr lvl="1">
              <a:buFont typeface="Arial" pitchFamily="34" charset="0"/>
              <a:buChar char="•"/>
            </a:pPr>
            <a:r>
              <a:rPr lang="en-US" baseline="0" dirty="0" smtClean="0"/>
              <a:t>We have the data and the models –these are computationally expensive and we need to seek some more efficient modeling approaches</a:t>
            </a:r>
          </a:p>
          <a:p>
            <a:pPr lvl="1">
              <a:buFont typeface="Arial" pitchFamily="34" charset="0"/>
              <a:buChar char="•"/>
            </a:pPr>
            <a:endParaRPr lang="en-US" baseline="0"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marginal value to indicate locations where we can have the greatest</a:t>
            </a:r>
            <a:r>
              <a:rPr lang="en-US" baseline="0" dirty="0" smtClean="0"/>
              <a:t> effect through conservation.</a:t>
            </a:r>
          </a:p>
          <a:p>
            <a:r>
              <a:rPr lang="en-US" baseline="0" dirty="0" smtClean="0"/>
              <a:t>Remember the 2 alternatives.  The first image is the same one we just saw.  This is the cumulative status of fish population under the status quo alternative.  The second image is the status if we converted 80% of the </a:t>
            </a:r>
            <a:r>
              <a:rPr lang="en-US" baseline="0" dirty="0" err="1" smtClean="0"/>
              <a:t>ag</a:t>
            </a:r>
            <a:r>
              <a:rPr lang="en-US" baseline="0" dirty="0" smtClean="0"/>
              <a:t> in every catchment to open pine.  The third image is marginal value—the difference between the two models.  Warmer colors indicate the greatest gains in fish populations.  The take home message here is that there aren’t that many places where we would expect large gains in populations – makes this a g</a:t>
            </a:r>
            <a:r>
              <a:rPr lang="en-US" dirty="0" smtClean="0"/>
              <a:t>ood illustration of why we use marginal value and not just the estimate of population</a:t>
            </a:r>
            <a:r>
              <a:rPr lang="en-US" baseline="0" dirty="0" smtClean="0"/>
              <a:t> status to decide where we should spend our efforts.</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65</a:t>
            </a:fld>
            <a:endParaRPr lang="en-US"/>
          </a:p>
        </p:txBody>
      </p:sp>
    </p:spTree>
    <p:extLst>
      <p:ext uri="{BB962C8B-B14F-4D97-AF65-F5344CB8AC3E}">
        <p14:creationId xmlns:p14="http://schemas.microsoft.com/office/powerpoint/2010/main" xmlns="" val="37925531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conducted</a:t>
            </a:r>
            <a:r>
              <a:rPr lang="en-US" baseline="0" dirty="0" smtClean="0"/>
              <a:t> the same analysis for bird populations based on all 12 species.</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then average</a:t>
            </a:r>
            <a:r>
              <a:rPr lang="en-US" baseline="0" dirty="0" smtClean="0"/>
              <a:t> the scores for the taxa groups and re-scale them to determine where we get the best responses from fish and birds to our conservation strategy.</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a:t>
            </a:r>
            <a:r>
              <a:rPr lang="en-US" baseline="0" dirty="0" smtClean="0"/>
              <a:t> of how we can add additional objectives to the analysis, we developed a relatively simple model of water quality based on a linear function of the </a:t>
            </a:r>
            <a:r>
              <a:rPr lang="en-US" baseline="0" dirty="0" smtClean="0">
                <a:sym typeface="Symbol"/>
              </a:rPr>
              <a:t></a:t>
            </a:r>
            <a:r>
              <a:rPr lang="en-US" baseline="0" dirty="0" smtClean="0"/>
              <a:t>% urban, agricultural, and early successional land cover in the catchment. Our assumption is that water quality will be lower in catchments and networks where disturbance is greater.  Could just as easily include the composition in the catchments upstream as in the fish models. </a:t>
            </a:r>
          </a:p>
          <a:p>
            <a:r>
              <a:rPr lang="en-US" baseline="0" dirty="0" smtClean="0"/>
              <a:t>We calculate this index for the status quo landscape (graphic 1), the landscape where 80% of </a:t>
            </a:r>
            <a:r>
              <a:rPr lang="en-US" baseline="0" dirty="0" err="1" smtClean="0"/>
              <a:t>ag</a:t>
            </a:r>
            <a:r>
              <a:rPr lang="en-US" baseline="0" dirty="0" smtClean="0"/>
              <a:t> in each catchment is converted to open pine (graphic 2), and the marginal (difference) (graphic 3).  Again the warmer colors indicate areas where our alternative has the greatest benefit.</a:t>
            </a:r>
          </a:p>
          <a:p>
            <a:endParaRPr lang="en-US" baseline="0" dirty="0" smtClean="0"/>
          </a:p>
          <a:p>
            <a:r>
              <a:rPr lang="en-US" baseline="0" dirty="0" smtClean="0"/>
              <a:t>We have the ability and the data to also include the cost of removing land from production (i.e., agriculture or forestry) as an impact on socioeconomic values.  </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marginal values for Ecological systems (fish and birds) and Socio-economics</a:t>
            </a:r>
            <a:r>
              <a:rPr lang="en-US" baseline="0" dirty="0" smtClean="0"/>
              <a:t> (H20 quality) are averaged and re-scaled to provide a map of the overall value of the conservation Alternative across both of the objectives.  </a:t>
            </a:r>
          </a:p>
          <a:p>
            <a:pPr>
              <a:buFont typeface="Arial" pitchFamily="34" charset="0"/>
              <a:buChar char="•"/>
            </a:pPr>
            <a:endParaRPr lang="en-US" baseline="0" dirty="0" smtClean="0"/>
          </a:p>
          <a:p>
            <a:pPr>
              <a:buFont typeface="Arial" pitchFamily="34" charset="0"/>
              <a:buChar char="•"/>
            </a:pPr>
            <a:r>
              <a:rPr lang="en-US" baseline="0" dirty="0" smtClean="0"/>
              <a:t>The value of the Alternative is the sum of the values over the entire landscape and provides a single metric that can be used to compare the Alternatives.  </a:t>
            </a:r>
          </a:p>
          <a:p>
            <a:endParaRPr lang="en-US" baseline="0" dirty="0" smtClean="0"/>
          </a:p>
          <a:p>
            <a:pPr>
              <a:buFont typeface="Arial" pitchFamily="34" charset="0"/>
              <a:buChar char="•"/>
            </a:pPr>
            <a:r>
              <a:rPr lang="en-US" baseline="0" dirty="0" smtClean="0"/>
              <a:t>I should note here that we need to incorporate uncertainty as a ‘smoothing’ parameter on each of these value functions to calculate a true utility value for the alternatives.</a:t>
            </a:r>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A3C4F-9C5E-481E-99D9-AAB2AF1D2B9A}" type="slidenum">
              <a:rPr lang="en-US" smtClean="0"/>
              <a:pPr/>
              <a:t>70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63020-3C21-40CB-8AE8-A3EFF93D9F0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BA3C4F-9C5E-481E-99D9-AAB2AF1D2B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16"/>
          <p:cNvGrpSpPr>
            <a:grpSpLocks/>
          </p:cNvGrpSpPr>
          <p:nvPr/>
        </p:nvGrpSpPr>
        <p:grpSpPr bwMode="auto">
          <a:xfrm>
            <a:off x="304800" y="2876550"/>
            <a:ext cx="5029200" cy="3676650"/>
            <a:chOff x="288" y="1716"/>
            <a:chExt cx="3168" cy="2316"/>
          </a:xfrm>
        </p:grpSpPr>
        <p:pic>
          <p:nvPicPr>
            <p:cNvPr id="263175" name="Picture 7"/>
            <p:cNvPicPr preferRelativeResize="0">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a:ext>
              </a:extLst>
            </a:blip>
            <a:srcRect t="2974"/>
            <a:stretch>
              <a:fillRect/>
            </a:stretch>
          </p:blipFill>
          <p:spPr bwMode="auto">
            <a:xfrm>
              <a:off x="288" y="1716"/>
              <a:ext cx="849" cy="2172"/>
            </a:xfrm>
            <a:prstGeom prst="rect">
              <a:avLst/>
            </a:prstGeom>
            <a:noFill/>
          </p:spPr>
        </p:pic>
        <p:sp>
          <p:nvSpPr>
            <p:cNvPr id="263176" name="Text Box 8"/>
            <p:cNvSpPr txBox="1">
              <a:spLocks noChangeArrowheads="1"/>
            </p:cNvSpPr>
            <p:nvPr userDrawn="1"/>
          </p:nvSpPr>
          <p:spPr bwMode="auto">
            <a:xfrm>
              <a:off x="288" y="3840"/>
              <a:ext cx="769" cy="192"/>
            </a:xfrm>
            <a:prstGeom prst="rect">
              <a:avLst/>
            </a:prstGeom>
            <a:noFill/>
            <a:ln w="9525">
              <a:noFill/>
              <a:miter lim="800000"/>
              <a:headEnd/>
              <a:tailEnd/>
            </a:ln>
            <a:effectLst/>
          </p:spPr>
          <p:txBody>
            <a:bodyPr>
              <a:spAutoFit/>
            </a:bodyPr>
            <a:lstStyle/>
            <a:p>
              <a:pPr eaLnBrk="1" hangingPunct="1"/>
              <a:r>
                <a:rPr lang="en-US" sz="700" dirty="0">
                  <a:latin typeface="Franklin Gothic Demi" pitchFamily="34" charset="0"/>
                </a:rPr>
                <a:t>original graphic art by:  Griffin </a:t>
              </a:r>
              <a:r>
                <a:rPr lang="en-US" sz="700" dirty="0" err="1">
                  <a:latin typeface="Franklin Gothic Demi" pitchFamily="34" charset="0"/>
                </a:rPr>
                <a:t>Shreves</a:t>
              </a:r>
              <a:r>
                <a:rPr lang="en-US" sz="700" dirty="0">
                  <a:latin typeface="Franklin Gothic Demi" pitchFamily="34" charset="0"/>
                </a:rPr>
                <a:t> III</a:t>
              </a:r>
            </a:p>
          </p:txBody>
        </p:sp>
        <p:sp>
          <p:nvSpPr>
            <p:cNvPr id="263178" name="Rectangle 10"/>
            <p:cNvSpPr>
              <a:spLocks noChangeArrowheads="1"/>
            </p:cNvSpPr>
            <p:nvPr userDrawn="1"/>
          </p:nvSpPr>
          <p:spPr bwMode="auto">
            <a:xfrm>
              <a:off x="1056" y="3207"/>
              <a:ext cx="2400" cy="825"/>
            </a:xfrm>
            <a:prstGeom prst="rect">
              <a:avLst/>
            </a:prstGeom>
            <a:noFill/>
            <a:ln w="9525">
              <a:noFill/>
              <a:miter lim="800000"/>
              <a:headEnd/>
              <a:tailEnd/>
            </a:ln>
            <a:effectLst/>
          </p:spPr>
          <p:txBody>
            <a:bodyPr>
              <a:spAutoFit/>
            </a:bodyPr>
            <a:lstStyle/>
            <a:p>
              <a:pPr eaLnBrk="1" hangingPunct="1">
                <a:lnSpc>
                  <a:spcPct val="80000"/>
                </a:lnSpc>
              </a:pPr>
              <a:r>
                <a:rPr lang="en-US" sz="2400" dirty="0" err="1">
                  <a:latin typeface="Franklin Gothic Demi" pitchFamily="34" charset="0"/>
                </a:rPr>
                <a:t>alabama</a:t>
              </a:r>
              <a:r>
                <a:rPr lang="en-US" sz="2400" dirty="0">
                  <a:latin typeface="Franklin Gothic Demi" pitchFamily="34" charset="0"/>
                </a:rPr>
                <a:t> </a:t>
              </a:r>
            </a:p>
            <a:p>
              <a:pPr eaLnBrk="1" hangingPunct="1">
                <a:lnSpc>
                  <a:spcPct val="80000"/>
                </a:lnSpc>
              </a:pPr>
              <a:r>
                <a:rPr lang="en-US" sz="4000" dirty="0">
                  <a:latin typeface="Franklin Gothic Demi" pitchFamily="34" charset="0"/>
                </a:rPr>
                <a:t>cooperative</a:t>
              </a:r>
            </a:p>
            <a:p>
              <a:pPr eaLnBrk="1" hangingPunct="1">
                <a:lnSpc>
                  <a:spcPct val="80000"/>
                </a:lnSpc>
              </a:pPr>
              <a:r>
                <a:rPr lang="en-US" dirty="0">
                  <a:latin typeface="Franklin Gothic Demi" pitchFamily="34" charset="0"/>
                </a:rPr>
                <a:t>fish and wildlife</a:t>
              </a:r>
            </a:p>
            <a:p>
              <a:pPr eaLnBrk="1" hangingPunct="1">
                <a:lnSpc>
                  <a:spcPct val="80000"/>
                </a:lnSpc>
              </a:pPr>
              <a:r>
                <a:rPr lang="en-US" dirty="0">
                  <a:latin typeface="Franklin Gothic Demi" pitchFamily="34" charset="0"/>
                </a:rPr>
                <a:t>research unit</a:t>
              </a:r>
            </a:p>
          </p:txBody>
        </p:sp>
      </p:grpSp>
      <p:sp>
        <p:nvSpPr>
          <p:cNvPr id="263170" name="Rectangle 2"/>
          <p:cNvSpPr>
            <a:spLocks noGrp="1" noChangeArrowheads="1"/>
          </p:cNvSpPr>
          <p:nvPr>
            <p:ph type="ctrTitle"/>
          </p:nvPr>
        </p:nvSpPr>
        <p:spPr>
          <a:xfrm>
            <a:off x="990600" y="381000"/>
            <a:ext cx="7772400" cy="2133600"/>
          </a:xfrm>
        </p:spPr>
        <p:txBody>
          <a:bodyPr anchor="ctr"/>
          <a:lstStyle>
            <a:lvl1pPr algn="ctr">
              <a:defRPr sz="3600"/>
            </a:lvl1pPr>
          </a:lstStyle>
          <a:p>
            <a:r>
              <a:rPr lang="en-US" smtClean="0"/>
              <a:t>Click to edit Master title style</a:t>
            </a:r>
            <a:endParaRPr lang="en-US"/>
          </a:p>
        </p:txBody>
      </p:sp>
      <p:sp>
        <p:nvSpPr>
          <p:cNvPr id="263171" name="Rectangle 3"/>
          <p:cNvSpPr>
            <a:spLocks noGrp="1" noChangeArrowheads="1"/>
          </p:cNvSpPr>
          <p:nvPr>
            <p:ph type="subTitle" idx="1"/>
          </p:nvPr>
        </p:nvSpPr>
        <p:spPr>
          <a:xfrm>
            <a:off x="2057400" y="2743200"/>
            <a:ext cx="6248400" cy="1752600"/>
          </a:xfrm>
        </p:spPr>
        <p:txBody>
          <a:bodyPr anchorCtr="1"/>
          <a:lstStyle>
            <a:lvl1pPr marL="0" indent="0" algn="ctr">
              <a:buFont typeface="Wingdings" pitchFamily="2" charset="2"/>
              <a:buNone/>
              <a:defRPr sz="28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1981200" cy="5903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28600"/>
            <a:ext cx="5791200"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7762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1219200"/>
            <a:ext cx="7848600" cy="4913313"/>
          </a:xfrm>
        </p:spPr>
        <p:txBody>
          <a:bodyPr/>
          <a:lstStyle/>
          <a:p>
            <a:r>
              <a:rPr lang="en-US" smtClean="0"/>
              <a:t>Click icon to add chart</a:t>
            </a:r>
            <a:endParaRPr lang="en-US"/>
          </a:p>
        </p:txBody>
      </p:sp>
      <p:sp>
        <p:nvSpPr>
          <p:cNvPr id="4" name="Date Placeholder 3"/>
          <p:cNvSpPr>
            <a:spLocks noGrp="1"/>
          </p:cNvSpPr>
          <p:nvPr>
            <p:ph type="dt" sz="half" idx="10"/>
          </p:nvPr>
        </p:nvSpPr>
        <p:spPr>
          <a:xfrm>
            <a:off x="1162050" y="6243638"/>
            <a:ext cx="1905000" cy="457200"/>
          </a:xfrm>
        </p:spPr>
        <p:txBody>
          <a:bodyPr/>
          <a:lstStyle>
            <a:lvl1pPr>
              <a:defRPr/>
            </a:lvl1pPr>
          </a:lstStyle>
          <a:p>
            <a:fld id="{FB009CFE-21C7-47DF-B79E-3AB255A20A20}" type="datetimeFigureOut">
              <a:rPr lang="en-US" smtClean="0"/>
              <a:pPr/>
              <a:t>1/8/2013</a:t>
            </a:fld>
            <a:endParaRPr lang="en-US"/>
          </a:p>
        </p:txBody>
      </p:sp>
      <p:sp>
        <p:nvSpPr>
          <p:cNvPr id="5" name="Footer Placeholder 4"/>
          <p:cNvSpPr>
            <a:spLocks noGrp="1"/>
          </p:cNvSpPr>
          <p:nvPr>
            <p:ph type="ftr" sz="quarter" idx="11"/>
          </p:nvPr>
        </p:nvSpPr>
        <p:spPr>
          <a:xfrm>
            <a:off x="3657600" y="6243638"/>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042150" y="6243638"/>
            <a:ext cx="1905000" cy="457200"/>
          </a:xfrm>
        </p:spPr>
        <p:txBody>
          <a:bodyPr/>
          <a:lstStyle>
            <a:lvl1pPr>
              <a:defRPr/>
            </a:lvl1pPr>
          </a:lstStyle>
          <a:p>
            <a:fld id="{E6CD01B8-A2D5-420A-B816-2AC5EED44AC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69BB6A50-B185-44D0-B2FE-E6375E55B88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23C6A5-3B13-4423-A7EC-99B8491ABB5F}"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4267200"/>
            <a:ext cx="7772400" cy="1362075"/>
          </a:xfrm>
        </p:spPr>
        <p:txBody>
          <a:bodyPr anchor="t"/>
          <a:lstStyle>
            <a:lvl1pPr algn="l">
              <a:defRPr sz="4000" b="1" cap="all">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743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E23C6A5-3B13-4423-A7EC-99B8491ABB5F}"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2993-7918-4C02-BE1D-E902631428AB}" type="slidenum">
              <a:rPr lang="en-US" smtClean="0"/>
              <a:pPr/>
              <a:t>‹#›</a:t>
            </a:fld>
            <a:endParaRPr lang="en-US"/>
          </a:p>
        </p:txBody>
      </p:sp>
      <p:sp>
        <p:nvSpPr>
          <p:cNvPr id="13" name="Rectangle 7"/>
          <p:cNvSpPr>
            <a:spLocks noChangeArrowheads="1"/>
          </p:cNvSpPr>
          <p:nvPr userDrawn="1"/>
        </p:nvSpPr>
        <p:spPr bwMode="gray">
          <a:xfrm>
            <a:off x="685800" y="4751387"/>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14" name="Rectangle 8"/>
          <p:cNvSpPr>
            <a:spLocks noChangeArrowheads="1"/>
          </p:cNvSpPr>
          <p:nvPr userDrawn="1"/>
        </p:nvSpPr>
        <p:spPr bwMode="gray">
          <a:xfrm>
            <a:off x="457200" y="5710237"/>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a:latin typeface="Tahoma" pitchFamily="34" charset="0"/>
            </a:endParaRPr>
          </a:p>
        </p:txBody>
      </p:sp>
      <p:grpSp>
        <p:nvGrpSpPr>
          <p:cNvPr id="15" name="Group 14"/>
          <p:cNvGrpSpPr>
            <a:grpSpLocks/>
          </p:cNvGrpSpPr>
          <p:nvPr userDrawn="1"/>
        </p:nvGrpSpPr>
        <p:grpSpPr bwMode="auto">
          <a:xfrm>
            <a:off x="304800" y="4648200"/>
            <a:ext cx="371475" cy="1017587"/>
            <a:chOff x="144" y="1200"/>
            <a:chExt cx="1106" cy="2832"/>
          </a:xfrm>
        </p:grpSpPr>
        <p:sp>
          <p:nvSpPr>
            <p:cNvPr id="16" name="Rectangle 15"/>
            <p:cNvSpPr>
              <a:spLocks noChangeArrowheads="1"/>
            </p:cNvSpPr>
            <p:nvPr userDrawn="1"/>
          </p:nvSpPr>
          <p:spPr bwMode="auto">
            <a:xfrm>
              <a:off x="192" y="1248"/>
              <a:ext cx="1008" cy="2688"/>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17" name="Picture 16"/>
            <p:cNvPicPr preferRelativeResize="0">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a:ext>
              </a:extLst>
            </a:blip>
            <a:srcRect t="2974"/>
            <a:stretch>
              <a:fillRect/>
            </a:stretch>
          </p:blipFill>
          <p:spPr bwMode="auto">
            <a:xfrm>
              <a:off x="144" y="1200"/>
              <a:ext cx="1106" cy="2832"/>
            </a:xfrm>
            <a:prstGeom prst="rect">
              <a:avLst/>
            </a:prstGeom>
            <a:noFill/>
          </p:spPr>
        </p:pic>
      </p:gr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23C6A5-3B13-4423-A7EC-99B8491ABB5F}"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23C6A5-3B13-4423-A7EC-99B8491ABB5F}" type="datetimeFigureOut">
              <a:rPr lang="en-US" smtClean="0"/>
              <a:pPr/>
              <a:t>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000"/>
              </a:spcBef>
              <a:defRPr/>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23C6A5-3B13-4423-A7EC-99B8491ABB5F}" type="datetimeFigureOut">
              <a:rPr lang="en-US" smtClean="0"/>
              <a:pPr/>
              <a:t>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3C6A5-3B13-4423-A7EC-99B8491ABB5F}" type="datetimeFigureOut">
              <a:rPr lang="en-US" smtClean="0"/>
              <a:pPr/>
              <a:t>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3C6A5-3B13-4423-A7EC-99B8491ABB5F}"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3C6A5-3B13-4423-A7EC-99B8491ABB5F}"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3C6A5-3B13-4423-A7EC-99B8491ABB5F}"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3C6A5-3B13-4423-A7EC-99B8491ABB5F}"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2993-7918-4C02-BE1D-E902631428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219201"/>
            <a:ext cx="7848600" cy="228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
        <p:nvSpPr>
          <p:cNvPr id="7" name="Content Placeholder 2"/>
          <p:cNvSpPr>
            <a:spLocks noGrp="1"/>
          </p:cNvSpPr>
          <p:nvPr>
            <p:ph idx="13"/>
          </p:nvPr>
        </p:nvSpPr>
        <p:spPr>
          <a:xfrm>
            <a:off x="762000" y="3733800"/>
            <a:ext cx="7848600" cy="228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19200"/>
            <a:ext cx="3848100" cy="48768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19200"/>
            <a:ext cx="3848100" cy="4913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71596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71596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1"/>
            <a:ext cx="4040188" cy="3048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1"/>
            <a:ext cx="4041775" cy="3048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
        <p:nvSpPr>
          <p:cNvPr id="11" name="Content Placeholder 10"/>
          <p:cNvSpPr>
            <a:spLocks noGrp="1"/>
          </p:cNvSpPr>
          <p:nvPr>
            <p:ph sz="quarter" idx="13"/>
          </p:nvPr>
        </p:nvSpPr>
        <p:spPr>
          <a:xfrm>
            <a:off x="457200" y="5105400"/>
            <a:ext cx="4038600" cy="762000"/>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p:txBody>
      </p:sp>
      <p:sp>
        <p:nvSpPr>
          <p:cNvPr id="12" name="Content Placeholder 10"/>
          <p:cNvSpPr>
            <a:spLocks noGrp="1"/>
          </p:cNvSpPr>
          <p:nvPr>
            <p:ph sz="quarter" idx="14"/>
          </p:nvPr>
        </p:nvSpPr>
        <p:spPr>
          <a:xfrm>
            <a:off x="4648200" y="5105400"/>
            <a:ext cx="4038600" cy="762000"/>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B009CFE-21C7-47DF-B79E-3AB255A20A20}" type="datetimeFigureOut">
              <a:rPr lang="en-US" smtClean="0"/>
              <a:pPr/>
              <a:t>1/8/2013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6CD01B8-A2D5-420A-B816-2AC5EED44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51" name="Rectangle 7"/>
          <p:cNvSpPr>
            <a:spLocks noChangeArrowheads="1"/>
          </p:cNvSpPr>
          <p:nvPr/>
        </p:nvSpPr>
        <p:spPr bwMode="gray">
          <a:xfrm>
            <a:off x="685800" y="15240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262152" name="Rectangle 8"/>
          <p:cNvSpPr>
            <a:spLocks noChangeArrowheads="1"/>
          </p:cNvSpPr>
          <p:nvPr/>
        </p:nvSpPr>
        <p:spPr bwMode="gray">
          <a:xfrm>
            <a:off x="457200" y="11112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262153" name="Rectangle 9"/>
          <p:cNvSpPr>
            <a:spLocks noGrp="1" noChangeArrowheads="1"/>
          </p:cNvSpPr>
          <p:nvPr>
            <p:ph type="title"/>
          </p:nvPr>
        </p:nvSpPr>
        <p:spPr bwMode="auto">
          <a:xfrm>
            <a:off x="838200" y="228600"/>
            <a:ext cx="7848600" cy="776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2154" name="Rectangle 10"/>
          <p:cNvSpPr>
            <a:spLocks noGrp="1" noChangeArrowheads="1"/>
          </p:cNvSpPr>
          <p:nvPr>
            <p:ph type="body" idx="1"/>
          </p:nvPr>
        </p:nvSpPr>
        <p:spPr bwMode="auto">
          <a:xfrm>
            <a:off x="762000" y="1219200"/>
            <a:ext cx="7848600" cy="4913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215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fld id="{FB009CFE-21C7-47DF-B79E-3AB255A20A20}" type="datetimeFigureOut">
              <a:rPr lang="en-US" smtClean="0"/>
              <a:pPr/>
              <a:t>1/8/2013</a:t>
            </a:fld>
            <a:endParaRPr lang="en-US"/>
          </a:p>
        </p:txBody>
      </p:sp>
      <p:sp>
        <p:nvSpPr>
          <p:cNvPr id="26215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26215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E6CD01B8-A2D5-420A-B816-2AC5EED44AC0}" type="slidenum">
              <a:rPr lang="en-US" smtClean="0"/>
              <a:pPr/>
              <a:t>‹#›</a:t>
            </a:fld>
            <a:endParaRPr lang="en-US"/>
          </a:p>
        </p:txBody>
      </p:sp>
      <p:grpSp>
        <p:nvGrpSpPr>
          <p:cNvPr id="2" name="Group 14"/>
          <p:cNvGrpSpPr>
            <a:grpSpLocks/>
          </p:cNvGrpSpPr>
          <p:nvPr/>
        </p:nvGrpSpPr>
        <p:grpSpPr bwMode="auto">
          <a:xfrm>
            <a:off x="304800" y="49213"/>
            <a:ext cx="371475" cy="1017587"/>
            <a:chOff x="144" y="1200"/>
            <a:chExt cx="1106" cy="2832"/>
          </a:xfrm>
        </p:grpSpPr>
        <p:sp>
          <p:nvSpPr>
            <p:cNvPr id="262159" name="Rectangle 15"/>
            <p:cNvSpPr>
              <a:spLocks noChangeArrowheads="1"/>
            </p:cNvSpPr>
            <p:nvPr userDrawn="1"/>
          </p:nvSpPr>
          <p:spPr bwMode="auto">
            <a:xfrm>
              <a:off x="192" y="1248"/>
              <a:ext cx="1008" cy="2688"/>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262160" name="Picture 16"/>
            <p:cNvPicPr preferRelativeResize="0">
              <a:picLocks noChangeAspect="1" noChangeArrowheads="1"/>
            </p:cNvPicPr>
            <p:nvPr userDrawn="1"/>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xmlns=""/>
                </a:ext>
              </a:extLst>
            </a:blip>
            <a:srcRect t="2974"/>
            <a:stretch>
              <a:fillRect/>
            </a:stretch>
          </p:blipFill>
          <p:spPr bwMode="auto">
            <a:xfrm>
              <a:off x="144" y="1200"/>
              <a:ext cx="1106" cy="2832"/>
            </a:xfrm>
            <a:prstGeom prst="rect">
              <a:avLst/>
            </a:prstGeom>
            <a:noFill/>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Lst>
  <p:timing>
    <p:tnLst>
      <p:par>
        <p:cTn id="1" dur="indefinite" restart="never" nodeType="tmRoot"/>
      </p:par>
    </p:tnLst>
  </p:timing>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Tahoma" pitchFamily="34" charset="0"/>
        </a:defRPr>
      </a:lvl2pPr>
      <a:lvl3pPr algn="l" rtl="0" eaLnBrk="1" fontAlgn="base" hangingPunct="1">
        <a:spcBef>
          <a:spcPct val="0"/>
        </a:spcBef>
        <a:spcAft>
          <a:spcPct val="0"/>
        </a:spcAft>
        <a:defRPr sz="2800" b="1">
          <a:solidFill>
            <a:schemeClr val="tx2"/>
          </a:solidFill>
          <a:latin typeface="Tahoma" pitchFamily="34" charset="0"/>
        </a:defRPr>
      </a:lvl3pPr>
      <a:lvl4pPr algn="l" rtl="0" eaLnBrk="1" fontAlgn="base" hangingPunct="1">
        <a:spcBef>
          <a:spcPct val="0"/>
        </a:spcBef>
        <a:spcAft>
          <a:spcPct val="0"/>
        </a:spcAft>
        <a:defRPr sz="2800" b="1">
          <a:solidFill>
            <a:schemeClr val="tx2"/>
          </a:solidFill>
          <a:latin typeface="Tahoma" pitchFamily="34" charset="0"/>
        </a:defRPr>
      </a:lvl4pPr>
      <a:lvl5pPr algn="l" rtl="0" eaLnBrk="1" fontAlgn="base" hangingPunct="1">
        <a:spcBef>
          <a:spcPct val="0"/>
        </a:spcBef>
        <a:spcAft>
          <a:spcPct val="0"/>
        </a:spcAft>
        <a:defRPr sz="2800" b="1">
          <a:solidFill>
            <a:schemeClr val="tx2"/>
          </a:solidFill>
          <a:latin typeface="Tahoma" pitchFamily="34" charset="0"/>
        </a:defRPr>
      </a:lvl5pPr>
      <a:lvl6pPr marL="457200" algn="l" rtl="0" eaLnBrk="1" fontAlgn="base" hangingPunct="1">
        <a:spcBef>
          <a:spcPct val="0"/>
        </a:spcBef>
        <a:spcAft>
          <a:spcPct val="0"/>
        </a:spcAft>
        <a:defRPr sz="2800" b="1">
          <a:solidFill>
            <a:schemeClr val="tx2"/>
          </a:solidFill>
          <a:latin typeface="Tahoma" pitchFamily="34" charset="0"/>
        </a:defRPr>
      </a:lvl6pPr>
      <a:lvl7pPr marL="914400" algn="l" rtl="0" eaLnBrk="1" fontAlgn="base" hangingPunct="1">
        <a:spcBef>
          <a:spcPct val="0"/>
        </a:spcBef>
        <a:spcAft>
          <a:spcPct val="0"/>
        </a:spcAft>
        <a:defRPr sz="2800" b="1">
          <a:solidFill>
            <a:schemeClr val="tx2"/>
          </a:solidFill>
          <a:latin typeface="Tahoma" pitchFamily="34" charset="0"/>
        </a:defRPr>
      </a:lvl7pPr>
      <a:lvl8pPr marL="1371600" algn="l" rtl="0" eaLnBrk="1" fontAlgn="base" hangingPunct="1">
        <a:spcBef>
          <a:spcPct val="0"/>
        </a:spcBef>
        <a:spcAft>
          <a:spcPct val="0"/>
        </a:spcAft>
        <a:defRPr sz="2800" b="1">
          <a:solidFill>
            <a:schemeClr val="tx2"/>
          </a:solidFill>
          <a:latin typeface="Tahoma" pitchFamily="34" charset="0"/>
        </a:defRPr>
      </a:lvl8pPr>
      <a:lvl9pPr marL="1828800" algn="l" rtl="0" eaLnBrk="1" fontAlgn="base" hangingPunct="1">
        <a:spcBef>
          <a:spcPct val="0"/>
        </a:spcBef>
        <a:spcAft>
          <a:spcPct val="0"/>
        </a:spcAft>
        <a:defRPr sz="2800" b="1">
          <a:solidFill>
            <a:schemeClr val="tx2"/>
          </a:solidFill>
          <a:latin typeface="Tahoma" pitchFamily="34" charset="0"/>
        </a:defRPr>
      </a:lvl9pPr>
    </p:titleStyle>
    <p:bodyStyle>
      <a:lvl1pPr marL="342900" indent="-342900" algn="l" rtl="0" eaLnBrk="1" fontAlgn="base" hangingPunct="1">
        <a:lnSpc>
          <a:spcPct val="110000"/>
        </a:lnSpc>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110000"/>
        </a:lnSpc>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143000" indent="-228600" algn="l" rtl="0" eaLnBrk="1" fontAlgn="base" hangingPunct="1">
        <a:lnSpc>
          <a:spcPct val="110000"/>
        </a:lnSpc>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eaLnBrk="1" fontAlgn="base" hangingPunct="1">
        <a:lnSpc>
          <a:spcPct val="110000"/>
        </a:lnSpc>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3C6A5-3B13-4423-A7EC-99B8491ABB5F}" type="datetimeFigureOut">
              <a:rPr lang="en-US" smtClean="0"/>
              <a:pPr/>
              <a:t>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E2993-7918-4C02-BE1D-E902631428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14.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14.png"/><Relationship Id="rId2" Type="http://schemas.openxmlformats.org/officeDocument/2006/relationships/notesSlide" Target="../notesSlides/notesSlide23.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63.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6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73.jpeg"/><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76.jpeg"/><Relationship Id="rId4" Type="http://schemas.openxmlformats.org/officeDocument/2006/relationships/image" Target="../media/image75.jpeg"/></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79.jpeg"/><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82.jpe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85.jpeg"/><Relationship Id="rId4" Type="http://schemas.openxmlformats.org/officeDocument/2006/relationships/image" Target="../media/image84.jpe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88.jpeg"/><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91.jpeg"/><Relationship Id="rId4" Type="http://schemas.openxmlformats.org/officeDocument/2006/relationships/image" Target="../media/image90.jpeg"/></Relationships>
</file>

<file path=ppt/slides/_rels/slide3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94.jpeg"/><Relationship Id="rId4" Type="http://schemas.openxmlformats.org/officeDocument/2006/relationships/image" Target="../media/image9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5.jpeg"/><Relationship Id="rId13" Type="http://schemas.openxmlformats.org/officeDocument/2006/relationships/image" Target="../media/image110.jpeg"/><Relationship Id="rId3" Type="http://schemas.openxmlformats.org/officeDocument/2006/relationships/image" Target="../media/image100.jpeg"/><Relationship Id="rId7" Type="http://schemas.openxmlformats.org/officeDocument/2006/relationships/image" Target="../media/image104.jpeg"/><Relationship Id="rId12" Type="http://schemas.openxmlformats.org/officeDocument/2006/relationships/image" Target="../media/image109.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03.jpeg"/><Relationship Id="rId11" Type="http://schemas.openxmlformats.org/officeDocument/2006/relationships/image" Target="../media/image108.jpeg"/><Relationship Id="rId5" Type="http://schemas.openxmlformats.org/officeDocument/2006/relationships/image" Target="../media/image102.jpeg"/><Relationship Id="rId10" Type="http://schemas.openxmlformats.org/officeDocument/2006/relationships/image" Target="../media/image107.jpeg"/><Relationship Id="rId4" Type="http://schemas.openxmlformats.org/officeDocument/2006/relationships/image" Target="../media/image101.jpeg"/><Relationship Id="rId9" Type="http://schemas.openxmlformats.org/officeDocument/2006/relationships/image" Target="../media/image106.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4.jpeg"/><Relationship Id="rId7" Type="http://schemas.openxmlformats.org/officeDocument/2006/relationships/image" Target="../media/image118.jpeg"/><Relationship Id="rId12" Type="http://schemas.openxmlformats.org/officeDocument/2006/relationships/image" Target="../media/image123.jpe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117.jpeg"/><Relationship Id="rId11" Type="http://schemas.openxmlformats.org/officeDocument/2006/relationships/image" Target="../media/image122.jpeg"/><Relationship Id="rId5" Type="http://schemas.openxmlformats.org/officeDocument/2006/relationships/image" Target="../media/image116.jpeg"/><Relationship Id="rId10" Type="http://schemas.openxmlformats.org/officeDocument/2006/relationships/image" Target="../media/image121.jpeg"/><Relationship Id="rId4" Type="http://schemas.openxmlformats.org/officeDocument/2006/relationships/image" Target="../media/image115.jpeg"/><Relationship Id="rId9" Type="http://schemas.openxmlformats.org/officeDocument/2006/relationships/image" Target="../media/image120.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6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image" Target="../media/image127.png"/><Relationship Id="rId5" Type="http://schemas.openxmlformats.org/officeDocument/2006/relationships/image" Target="../media/image130.png"/><Relationship Id="rId4" Type="http://schemas.openxmlformats.org/officeDocument/2006/relationships/image" Target="../media/image129.png"/></Relationships>
</file>

<file path=ppt/slides/_rels/slide6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127.png"/></Relationships>
</file>

<file path=ppt/slides/_rels/slide6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127.png"/><Relationship Id="rId5" Type="http://schemas.openxmlformats.org/officeDocument/2006/relationships/image" Target="../media/image134.png"/><Relationship Id="rId4" Type="http://schemas.openxmlformats.org/officeDocument/2006/relationships/image" Target="../media/image133.png"/></Relationships>
</file>

<file path=ppt/slides/_rels/slide6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9.xml"/><Relationship Id="rId1" Type="http://schemas.openxmlformats.org/officeDocument/2006/relationships/slideLayout" Target="../slideLayouts/slideLayout8.xml"/><Relationship Id="rId4" Type="http://schemas.openxmlformats.org/officeDocument/2006/relationships/image" Target="../media/image1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18" Type="http://schemas.openxmlformats.org/officeDocument/2006/relationships/image" Target="../media/image151.png"/><Relationship Id="rId26" Type="http://schemas.openxmlformats.org/officeDocument/2006/relationships/image" Target="../media/image159.png"/><Relationship Id="rId3" Type="http://schemas.openxmlformats.org/officeDocument/2006/relationships/image" Target="../media/image136.png"/><Relationship Id="rId21" Type="http://schemas.openxmlformats.org/officeDocument/2006/relationships/image" Target="../media/image154.png"/><Relationship Id="rId7" Type="http://schemas.openxmlformats.org/officeDocument/2006/relationships/image" Target="../media/image140.png"/><Relationship Id="rId12" Type="http://schemas.openxmlformats.org/officeDocument/2006/relationships/image" Target="../media/image145.png"/><Relationship Id="rId17" Type="http://schemas.openxmlformats.org/officeDocument/2006/relationships/image" Target="../media/image150.png"/><Relationship Id="rId25" Type="http://schemas.openxmlformats.org/officeDocument/2006/relationships/image" Target="../media/image158.png"/><Relationship Id="rId2" Type="http://schemas.openxmlformats.org/officeDocument/2006/relationships/notesSlide" Target="../notesSlides/notesSlide70.xml"/><Relationship Id="rId16" Type="http://schemas.openxmlformats.org/officeDocument/2006/relationships/image" Target="../media/image149.png"/><Relationship Id="rId20" Type="http://schemas.openxmlformats.org/officeDocument/2006/relationships/image" Target="../media/image153.png"/><Relationship Id="rId1" Type="http://schemas.openxmlformats.org/officeDocument/2006/relationships/slideLayout" Target="../slideLayouts/slideLayout5.xml"/><Relationship Id="rId6" Type="http://schemas.openxmlformats.org/officeDocument/2006/relationships/image" Target="../media/image139.png"/><Relationship Id="rId11" Type="http://schemas.openxmlformats.org/officeDocument/2006/relationships/image" Target="../media/image144.png"/><Relationship Id="rId24" Type="http://schemas.openxmlformats.org/officeDocument/2006/relationships/image" Target="../media/image157.png"/><Relationship Id="rId5" Type="http://schemas.openxmlformats.org/officeDocument/2006/relationships/image" Target="../media/image138.png"/><Relationship Id="rId15" Type="http://schemas.openxmlformats.org/officeDocument/2006/relationships/image" Target="../media/image148.png"/><Relationship Id="rId23" Type="http://schemas.openxmlformats.org/officeDocument/2006/relationships/image" Target="../media/image156.png"/><Relationship Id="rId28" Type="http://schemas.openxmlformats.org/officeDocument/2006/relationships/image" Target="../media/image127.png"/><Relationship Id="rId10" Type="http://schemas.openxmlformats.org/officeDocument/2006/relationships/image" Target="../media/image143.png"/><Relationship Id="rId19" Type="http://schemas.openxmlformats.org/officeDocument/2006/relationships/image" Target="../media/image152.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png"/><Relationship Id="rId22" Type="http://schemas.openxmlformats.org/officeDocument/2006/relationships/image" Target="../media/image155.png"/><Relationship Id="rId27" Type="http://schemas.openxmlformats.org/officeDocument/2006/relationships/image" Target="../media/image16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72400" cy="4114800"/>
          </a:xfrm>
        </p:spPr>
        <p:txBody>
          <a:bodyPr>
            <a:normAutofit/>
          </a:bodyPr>
          <a:lstStyle/>
          <a:p>
            <a:r>
              <a:rPr lang="en-US" dirty="0" smtClean="0"/>
              <a:t>Designing Sustainable Landscapes for Avian Conservation </a:t>
            </a:r>
            <a:br>
              <a:rPr lang="en-US" dirty="0" smtClean="0"/>
            </a:br>
            <a:r>
              <a:rPr lang="en-US" dirty="0" smtClean="0"/>
              <a:t>in the SAMBI area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226442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a:bodyPr>
          <a:lstStyle/>
          <a:p>
            <a:r>
              <a:rPr lang="en-US" dirty="0" smtClean="0"/>
              <a:t>Select focal species for each habitat</a:t>
            </a:r>
          </a:p>
          <a:p>
            <a:r>
              <a:rPr lang="en-US" dirty="0" smtClean="0"/>
              <a:t>Potential habitat*</a:t>
            </a:r>
          </a:p>
          <a:p>
            <a:r>
              <a:rPr lang="en-US" dirty="0" smtClean="0"/>
              <a:t>Source populations*</a:t>
            </a:r>
          </a:p>
          <a:p>
            <a:r>
              <a:rPr lang="en-US" dirty="0" smtClean="0"/>
              <a:t>Suitable sites for each habitat*</a:t>
            </a:r>
          </a:p>
          <a:p>
            <a:pPr lvl="1"/>
            <a:r>
              <a:rPr lang="en-US" dirty="0" smtClean="0"/>
              <a:t>Landform</a:t>
            </a:r>
          </a:p>
          <a:p>
            <a:pPr lvl="1"/>
            <a:r>
              <a:rPr lang="en-US" dirty="0" smtClean="0"/>
              <a:t>Geographic constraints</a:t>
            </a:r>
          </a:p>
          <a:p>
            <a:r>
              <a:rPr lang="en-US" dirty="0" smtClean="0"/>
              <a:t>Constraints on management/restoration*</a:t>
            </a:r>
          </a:p>
          <a:p>
            <a:r>
              <a:rPr lang="en-US" dirty="0" smtClean="0"/>
              <a:t>Long-term commitment</a:t>
            </a:r>
          </a:p>
          <a:p>
            <a:pPr algn="ctr">
              <a:buNone/>
            </a:pPr>
            <a:r>
              <a:rPr lang="en-US" dirty="0" smtClean="0"/>
              <a:t>* Affected by landscape dynamics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Identification of focal species</a:t>
            </a:r>
            <a:endParaRPr lang="en-US"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1405155" y="1219200"/>
            <a:ext cx="6333690" cy="5410200"/>
          </a:xfrm>
          <a:prstGeom prst="rect">
            <a:avLst/>
          </a:prstGeom>
        </p:spPr>
      </p:pic>
    </p:spTree>
    <p:extLst>
      <p:ext uri="{BB962C8B-B14F-4D97-AF65-F5344CB8AC3E}">
        <p14:creationId xmlns:p14="http://schemas.microsoft.com/office/powerpoint/2010/main" xmlns="" val="383920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Focal species</a:t>
            </a:r>
            <a:endParaRPr lang="en-US" dirty="0"/>
          </a:p>
        </p:txBody>
      </p:sp>
      <p:graphicFrame>
        <p:nvGraphicFramePr>
          <p:cNvPr id="4" name="Table Placeholder 6"/>
          <p:cNvGraphicFramePr>
            <a:graphicFrameLocks noGrp="1"/>
          </p:cNvGraphicFramePr>
          <p:nvPr>
            <p:ph idx="1"/>
            <p:extLst>
              <p:ext uri="{D42A27DB-BD31-4B8C-83A1-F6EECF244321}">
                <p14:modId xmlns:p14="http://schemas.microsoft.com/office/powerpoint/2010/main" xmlns="" val="741609654"/>
              </p:ext>
            </p:extLst>
          </p:nvPr>
        </p:nvGraphicFramePr>
        <p:xfrm>
          <a:off x="1140206" y="1447800"/>
          <a:ext cx="6936994" cy="4419600"/>
        </p:xfrm>
        <a:graphic>
          <a:graphicData uri="http://schemas.openxmlformats.org/drawingml/2006/table">
            <a:tbl>
              <a:tblPr firstRow="1" bandRow="1" bandCol="1">
                <a:tableStyleId>{72833802-FEF1-4C79-8D5D-14CF1EAF98D9}</a:tableStyleId>
              </a:tblPr>
              <a:tblGrid>
                <a:gridCol w="2286000"/>
                <a:gridCol w="2364994"/>
                <a:gridCol w="2286000"/>
              </a:tblGrid>
              <a:tr h="233855">
                <a:tc>
                  <a:txBody>
                    <a:bodyPr/>
                    <a:lstStyle/>
                    <a:p>
                      <a:pPr algn="l"/>
                      <a:r>
                        <a:rPr lang="en-US" sz="1400" dirty="0" smtClean="0">
                          <a:solidFill>
                            <a:schemeClr val="bg1"/>
                          </a:solidFill>
                        </a:rPr>
                        <a:t>Both methods</a:t>
                      </a:r>
                      <a:endParaRPr lang="en-US" sz="1400" dirty="0">
                        <a:solidFill>
                          <a:schemeClr val="bg1"/>
                        </a:solidFill>
                      </a:endParaRPr>
                    </a:p>
                  </a:txBody>
                  <a:tcPr anchor="ctr"/>
                </a:tc>
                <a:tc>
                  <a:txBody>
                    <a:bodyPr/>
                    <a:lstStyle/>
                    <a:p>
                      <a:pPr algn="l"/>
                      <a:r>
                        <a:rPr lang="en-US" sz="1400" dirty="0" smtClean="0">
                          <a:solidFill>
                            <a:schemeClr val="bg1"/>
                          </a:solidFill>
                        </a:rPr>
                        <a:t>SDM only</a:t>
                      </a:r>
                      <a:endParaRPr lang="en-US" sz="1400" dirty="0">
                        <a:solidFill>
                          <a:schemeClr val="bg1"/>
                        </a:solidFill>
                      </a:endParaRPr>
                    </a:p>
                  </a:txBody>
                  <a:tcPr anchor="ctr"/>
                </a:tc>
                <a:tc>
                  <a:txBody>
                    <a:bodyPr/>
                    <a:lstStyle/>
                    <a:p>
                      <a:pPr algn="l"/>
                      <a:r>
                        <a:rPr lang="en-US" sz="1400" dirty="0" err="1" smtClean="0">
                          <a:solidFill>
                            <a:schemeClr val="bg1"/>
                          </a:solidFill>
                        </a:rPr>
                        <a:t>Lambeck</a:t>
                      </a:r>
                      <a:r>
                        <a:rPr lang="en-US" sz="1400" baseline="0" dirty="0" smtClean="0">
                          <a:solidFill>
                            <a:schemeClr val="bg1"/>
                          </a:solidFill>
                        </a:rPr>
                        <a:t> only</a:t>
                      </a:r>
                      <a:endParaRPr lang="en-US" sz="1400" dirty="0">
                        <a:solidFill>
                          <a:schemeClr val="bg1"/>
                        </a:solidFill>
                      </a:endParaRPr>
                    </a:p>
                  </a:txBody>
                  <a:tcPr anchor="ctr"/>
                </a:tc>
              </a:tr>
              <a:tr h="233855">
                <a:tc>
                  <a:txBody>
                    <a:bodyPr/>
                    <a:lstStyle/>
                    <a:p>
                      <a:pPr algn="l"/>
                      <a:r>
                        <a:rPr lang="en-US" sz="1200" dirty="0" smtClean="0"/>
                        <a:t>American black duck</a:t>
                      </a:r>
                      <a:endParaRPr lang="en-US" sz="1200" dirty="0"/>
                    </a:p>
                  </a:txBody>
                  <a:tcPr anchor="ctr"/>
                </a:tc>
                <a:tc>
                  <a:txBody>
                    <a:bodyPr/>
                    <a:lstStyle/>
                    <a:p>
                      <a:pPr algn="l"/>
                      <a:r>
                        <a:rPr lang="en-US" sz="1200" dirty="0" smtClean="0"/>
                        <a:t>Nelson’s sharp-tailed</a:t>
                      </a:r>
                      <a:r>
                        <a:rPr lang="en-US" sz="1200" baseline="0" dirty="0" smtClean="0"/>
                        <a:t> sparrow</a:t>
                      </a:r>
                      <a:endParaRPr lang="en-US" sz="1200" dirty="0"/>
                    </a:p>
                  </a:txBody>
                  <a:tcPr anchor="ctr"/>
                </a:tc>
                <a:tc>
                  <a:txBody>
                    <a:bodyPr/>
                    <a:lstStyle/>
                    <a:p>
                      <a:pPr algn="l"/>
                      <a:r>
                        <a:rPr lang="en-US" sz="1200" dirty="0" smtClean="0"/>
                        <a:t>Lesser </a:t>
                      </a:r>
                      <a:r>
                        <a:rPr lang="en-US" sz="1200" dirty="0" err="1" smtClean="0"/>
                        <a:t>scaup</a:t>
                      </a:r>
                      <a:endParaRPr lang="en-US" sz="1200" dirty="0" smtClean="0"/>
                    </a:p>
                  </a:txBody>
                  <a:tcPr anchor="ctr"/>
                </a:tc>
              </a:tr>
              <a:tr h="233855">
                <a:tc>
                  <a:txBody>
                    <a:bodyPr/>
                    <a:lstStyle/>
                    <a:p>
                      <a:pPr algn="l"/>
                      <a:r>
                        <a:rPr lang="en-US" sz="1200" dirty="0" smtClean="0"/>
                        <a:t>Wood duck</a:t>
                      </a:r>
                      <a:endParaRPr lang="en-US" sz="1200" dirty="0"/>
                    </a:p>
                  </a:txBody>
                  <a:tcPr anchor="ctr"/>
                </a:tc>
                <a:tc>
                  <a:txBody>
                    <a:bodyPr/>
                    <a:lstStyle/>
                    <a:p>
                      <a:pPr algn="l"/>
                      <a:r>
                        <a:rPr lang="en-US" sz="1200" dirty="0" smtClean="0"/>
                        <a:t>Least bittern</a:t>
                      </a:r>
                      <a:endParaRPr lang="en-US" sz="1200" dirty="0"/>
                    </a:p>
                  </a:txBody>
                  <a:tcPr anchor="ctr"/>
                </a:tc>
                <a:tc>
                  <a:txBody>
                    <a:bodyPr/>
                    <a:lstStyle/>
                    <a:p>
                      <a:pPr algn="l"/>
                      <a:r>
                        <a:rPr lang="en-US" sz="1200" dirty="0" smtClean="0"/>
                        <a:t>Black scoter</a:t>
                      </a:r>
                      <a:endParaRPr lang="en-US" sz="1200" dirty="0"/>
                    </a:p>
                  </a:txBody>
                  <a:tcPr anchor="ctr"/>
                </a:tc>
              </a:tr>
              <a:tr h="233855">
                <a:tc>
                  <a:txBody>
                    <a:bodyPr/>
                    <a:lstStyle/>
                    <a:p>
                      <a:pPr algn="l"/>
                      <a:r>
                        <a:rPr lang="en-US" sz="1200" dirty="0" smtClean="0"/>
                        <a:t>Redhead</a:t>
                      </a:r>
                      <a:endParaRPr lang="en-US" sz="1200" dirty="0"/>
                    </a:p>
                  </a:txBody>
                  <a:tcPr anchor="ctr"/>
                </a:tc>
                <a:tc>
                  <a:txBody>
                    <a:bodyPr/>
                    <a:lstStyle/>
                    <a:p>
                      <a:pPr algn="l"/>
                      <a:r>
                        <a:rPr lang="en-US" sz="1200" dirty="0" smtClean="0"/>
                        <a:t>Least tern</a:t>
                      </a:r>
                      <a:endParaRPr lang="en-US" sz="1200" dirty="0"/>
                    </a:p>
                  </a:txBody>
                  <a:tcPr anchor="ctr"/>
                </a:tc>
                <a:tc>
                  <a:txBody>
                    <a:bodyPr/>
                    <a:lstStyle/>
                    <a:p>
                      <a:pPr algn="l"/>
                      <a:r>
                        <a:rPr lang="en-US" sz="1200" dirty="0" smtClean="0"/>
                        <a:t>Canvasback</a:t>
                      </a:r>
                    </a:p>
                  </a:txBody>
                  <a:tcPr anchor="ctr"/>
                </a:tc>
              </a:tr>
              <a:tr h="233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Swallow-tailed kite</a:t>
                      </a:r>
                    </a:p>
                  </a:txBody>
                  <a:tcPr anchor="ctr"/>
                </a:tc>
                <a:tc>
                  <a:txBody>
                    <a:bodyPr/>
                    <a:lstStyle/>
                    <a:p>
                      <a:pPr algn="l"/>
                      <a:r>
                        <a:rPr lang="en-US" sz="1200" dirty="0" smtClean="0"/>
                        <a:t>Black skimmer</a:t>
                      </a:r>
                      <a:endParaRPr lang="en-US" sz="1200" dirty="0"/>
                    </a:p>
                  </a:txBody>
                  <a:tcPr anchor="ctr"/>
                </a:tc>
                <a:tc>
                  <a:txBody>
                    <a:bodyPr/>
                    <a:lstStyle/>
                    <a:p>
                      <a:pPr algn="l"/>
                      <a:r>
                        <a:rPr lang="en-US" sz="1200" dirty="0" smtClean="0"/>
                        <a:t>Cerulean</a:t>
                      </a:r>
                      <a:r>
                        <a:rPr lang="en-US" sz="1200" baseline="0" dirty="0" smtClean="0"/>
                        <a:t> warbler</a:t>
                      </a:r>
                      <a:endParaRPr lang="en-US" sz="1200" dirty="0"/>
                    </a:p>
                  </a:txBody>
                  <a:tcPr anchor="ctr"/>
                </a:tc>
              </a:tr>
              <a:tr h="233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Red-headed</a:t>
                      </a:r>
                      <a:r>
                        <a:rPr lang="en-US" sz="1200" baseline="0" dirty="0" smtClean="0"/>
                        <a:t> woodpecker</a:t>
                      </a:r>
                      <a:endParaRPr lang="en-US" sz="1200" dirty="0" smtClean="0"/>
                    </a:p>
                  </a:txBody>
                  <a:tcPr anchor="ctr"/>
                </a:tc>
                <a:tc>
                  <a:txBody>
                    <a:bodyPr/>
                    <a:lstStyle/>
                    <a:p>
                      <a:pPr algn="l"/>
                      <a:r>
                        <a:rPr lang="en-US" sz="1200" dirty="0" err="1" smtClean="0"/>
                        <a:t>Sandhill</a:t>
                      </a:r>
                      <a:r>
                        <a:rPr lang="en-US" sz="1200" dirty="0" smtClean="0"/>
                        <a:t> Crane</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Chuck-will’s widow</a:t>
                      </a:r>
                    </a:p>
                  </a:txBody>
                  <a:tcPr anchor="ctr"/>
                </a:tc>
              </a:tr>
              <a:tr h="233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Red-cockaded</a:t>
                      </a:r>
                      <a:r>
                        <a:rPr lang="en-US" sz="1200" baseline="0" dirty="0" smtClean="0"/>
                        <a:t> woodpecker</a:t>
                      </a:r>
                      <a:endParaRPr lang="en-US" sz="1200" dirty="0" smtClean="0"/>
                    </a:p>
                  </a:txBody>
                  <a:tcPr anchor="ctr"/>
                </a:tc>
                <a:tc>
                  <a:txBody>
                    <a:bodyPr/>
                    <a:lstStyle/>
                    <a:p>
                      <a:pPr algn="l"/>
                      <a:r>
                        <a:rPr lang="en-US" sz="1200" dirty="0" err="1" smtClean="0"/>
                        <a:t>Prothonotary</a:t>
                      </a:r>
                      <a:r>
                        <a:rPr lang="en-US" sz="1200" dirty="0" smtClean="0"/>
                        <a:t> warbler</a:t>
                      </a:r>
                      <a:endParaRPr lang="en-US" sz="1200" dirty="0"/>
                    </a:p>
                  </a:txBody>
                  <a:tcPr anchor="ctr"/>
                </a:tc>
                <a:tc>
                  <a:txBody>
                    <a:bodyPr/>
                    <a:lstStyle/>
                    <a:p>
                      <a:pPr algn="l"/>
                      <a:r>
                        <a:rPr lang="en-US" sz="1200" dirty="0" err="1" smtClean="0"/>
                        <a:t>Swainson’s</a:t>
                      </a:r>
                      <a:r>
                        <a:rPr lang="en-US" sz="1200" baseline="0" dirty="0" smtClean="0"/>
                        <a:t> warbler</a:t>
                      </a:r>
                      <a:endParaRPr lang="en-US" sz="1200" dirty="0"/>
                    </a:p>
                  </a:txBody>
                  <a:tcPr anchor="ctr"/>
                </a:tc>
              </a:tr>
              <a:tr h="233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Loggerhead shrike</a:t>
                      </a:r>
                    </a:p>
                  </a:txBody>
                  <a:tcPr anchor="ctr"/>
                </a:tc>
                <a:tc>
                  <a:txBody>
                    <a:bodyPr/>
                    <a:lstStyle/>
                    <a:p>
                      <a:pPr algn="l"/>
                      <a:r>
                        <a:rPr lang="en-US" sz="1200" dirty="0" smtClean="0"/>
                        <a:t>Northern pintail</a:t>
                      </a:r>
                      <a:endParaRPr lang="en-US" sz="1200" dirty="0"/>
                    </a:p>
                  </a:txBody>
                  <a:tcPr anchor="ctr"/>
                </a:tc>
                <a:tc>
                  <a:txBody>
                    <a:bodyPr/>
                    <a:lstStyle/>
                    <a:p>
                      <a:pPr algn="l"/>
                      <a:r>
                        <a:rPr lang="en-US" sz="1200" dirty="0" smtClean="0"/>
                        <a:t>Painted bunting</a:t>
                      </a:r>
                      <a:endParaRPr lang="en-US" sz="1200" dirty="0"/>
                    </a:p>
                  </a:txBody>
                  <a:tcPr anchor="ctr"/>
                </a:tc>
              </a:tr>
              <a:tr h="233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Common ground dove</a:t>
                      </a:r>
                    </a:p>
                  </a:txBody>
                  <a:tcPr anchor="ctr"/>
                </a:tc>
                <a:tc>
                  <a:txBody>
                    <a:bodyPr/>
                    <a:lstStyle/>
                    <a:p>
                      <a:pPr algn="l"/>
                      <a:r>
                        <a:rPr lang="en-US" sz="1200" dirty="0" smtClean="0"/>
                        <a:t>Black-throated</a:t>
                      </a:r>
                      <a:r>
                        <a:rPr lang="en-US" sz="1200" baseline="0" dirty="0" smtClean="0"/>
                        <a:t> green warbler</a:t>
                      </a:r>
                      <a:endParaRPr lang="en-US" sz="1200" dirty="0"/>
                    </a:p>
                  </a:txBody>
                  <a:tcPr anchor="ctr"/>
                </a:tc>
                <a:tc>
                  <a:txBody>
                    <a:bodyPr/>
                    <a:lstStyle/>
                    <a:p>
                      <a:pPr algn="l"/>
                      <a:r>
                        <a:rPr lang="en-US" sz="1200" dirty="0" smtClean="0"/>
                        <a:t>Prairie warbler</a:t>
                      </a:r>
                      <a:endParaRPr lang="en-US" sz="1200" dirty="0"/>
                    </a:p>
                  </a:txBody>
                  <a:tcPr anchor="ctr"/>
                </a:tc>
              </a:tr>
              <a:tr h="233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American oystercatcher</a:t>
                      </a:r>
                    </a:p>
                  </a:txBody>
                  <a:tcPr anchor="ctr"/>
                </a:tc>
                <a:tc>
                  <a:txBody>
                    <a:bodyPr/>
                    <a:lstStyle/>
                    <a:p>
                      <a:pPr algn="l"/>
                      <a:r>
                        <a:rPr lang="en-US" sz="1200" dirty="0" smtClean="0"/>
                        <a:t>Wood stork</a:t>
                      </a:r>
                      <a:endParaRPr lang="en-US" sz="1200" dirty="0"/>
                    </a:p>
                  </a:txBody>
                  <a:tcPr anchor="ctr"/>
                </a:tc>
                <a:tc>
                  <a:txBody>
                    <a:bodyPr/>
                    <a:lstStyle/>
                    <a:p>
                      <a:pPr algn="l"/>
                      <a:r>
                        <a:rPr lang="en-US" sz="1200" dirty="0" smtClean="0"/>
                        <a:t>Northern bobwhite</a:t>
                      </a:r>
                      <a:endParaRPr lang="en-US" sz="1200" dirty="0"/>
                    </a:p>
                  </a:txBody>
                  <a:tcPr anchor="ctr"/>
                </a:tc>
              </a:tr>
              <a:tr h="233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Red</a:t>
                      </a:r>
                      <a:r>
                        <a:rPr lang="en-US" sz="1200" baseline="0" dirty="0" smtClean="0"/>
                        <a:t> knot</a:t>
                      </a:r>
                      <a:endParaRPr lang="en-US" sz="1200" dirty="0" smtClean="0"/>
                    </a:p>
                  </a:txBody>
                  <a:tcPr anchor="ctr"/>
                </a:tc>
                <a:tc>
                  <a:txBody>
                    <a:bodyPr/>
                    <a:lstStyle/>
                    <a:p>
                      <a:pPr algn="l"/>
                      <a:r>
                        <a:rPr lang="en-US" sz="1200" dirty="0" smtClean="0"/>
                        <a:t>Brown-headed</a:t>
                      </a:r>
                      <a:r>
                        <a:rPr lang="en-US" sz="1200" baseline="0" dirty="0" smtClean="0"/>
                        <a:t> nuthatch</a:t>
                      </a:r>
                      <a:endParaRPr lang="en-US" sz="1200" dirty="0"/>
                    </a:p>
                  </a:txBody>
                  <a:tcPr anchor="ctr"/>
                </a:tc>
                <a:tc>
                  <a:txBody>
                    <a:bodyPr/>
                    <a:lstStyle/>
                    <a:p>
                      <a:pPr algn="l"/>
                      <a:r>
                        <a:rPr lang="en-US" sz="1200" dirty="0" err="1" smtClean="0"/>
                        <a:t>Henslow’s</a:t>
                      </a:r>
                      <a:r>
                        <a:rPr lang="en-US" sz="1200" dirty="0" smtClean="0"/>
                        <a:t> sparrow</a:t>
                      </a:r>
                      <a:endParaRPr lang="en-US" sz="1200" dirty="0"/>
                    </a:p>
                  </a:txBody>
                  <a:tcPr anchor="ctr"/>
                </a:tc>
              </a:tr>
              <a:tr h="233855">
                <a:tc>
                  <a:txBody>
                    <a:bodyPr/>
                    <a:lstStyle/>
                    <a:p>
                      <a:pPr algn="l"/>
                      <a:endParaRPr lang="en-US" sz="1200" dirty="0"/>
                    </a:p>
                  </a:txBody>
                  <a:tcPr anchor="ctr"/>
                </a:tc>
                <a:tc>
                  <a:txBody>
                    <a:bodyPr/>
                    <a:lstStyle/>
                    <a:p>
                      <a:pPr algn="l"/>
                      <a:r>
                        <a:rPr lang="en-US" sz="1200" dirty="0" smtClean="0"/>
                        <a:t>Summer tanager</a:t>
                      </a:r>
                      <a:endParaRPr lang="en-US" sz="1200" dirty="0"/>
                    </a:p>
                  </a:txBody>
                  <a:tcPr anchor="ctr"/>
                </a:tc>
                <a:tc>
                  <a:txBody>
                    <a:bodyPr/>
                    <a:lstStyle/>
                    <a:p>
                      <a:pPr algn="l"/>
                      <a:r>
                        <a:rPr lang="en-US" sz="1200" dirty="0" smtClean="0"/>
                        <a:t>American kestrel</a:t>
                      </a:r>
                      <a:endParaRPr lang="en-US" sz="1200" dirty="0"/>
                    </a:p>
                  </a:txBody>
                  <a:tcPr anchor="ctr"/>
                </a:tc>
              </a:tr>
              <a:tr h="233855">
                <a:tc>
                  <a:txBody>
                    <a:bodyPr/>
                    <a:lstStyle/>
                    <a:p>
                      <a:pPr algn="l"/>
                      <a:endParaRPr lang="en-US" sz="1200" dirty="0"/>
                    </a:p>
                  </a:txBody>
                  <a:tcPr anchor="ctr"/>
                </a:tc>
                <a:tc>
                  <a:txBody>
                    <a:bodyPr/>
                    <a:lstStyle/>
                    <a:p>
                      <a:pPr algn="l"/>
                      <a:r>
                        <a:rPr lang="en-US" sz="1200" dirty="0" smtClean="0"/>
                        <a:t>Swallow-tailed</a:t>
                      </a:r>
                      <a:r>
                        <a:rPr lang="en-US" sz="1200" baseline="0" dirty="0" smtClean="0"/>
                        <a:t> kite</a:t>
                      </a:r>
                      <a:endParaRPr lang="en-US" sz="1200" dirty="0"/>
                    </a:p>
                  </a:txBody>
                  <a:tcPr anchor="ctr"/>
                </a:tc>
                <a:tc>
                  <a:txBody>
                    <a:bodyPr/>
                    <a:lstStyle/>
                    <a:p>
                      <a:pPr algn="l"/>
                      <a:r>
                        <a:rPr lang="en-US" sz="1200" dirty="0" smtClean="0"/>
                        <a:t>Bachman’s sparrow</a:t>
                      </a:r>
                      <a:endParaRPr lang="en-US" sz="1200" dirty="0"/>
                    </a:p>
                  </a:txBody>
                  <a:tcPr anchor="ctr"/>
                </a:tc>
              </a:tr>
              <a:tr h="233855">
                <a:tc>
                  <a:txBody>
                    <a:bodyPr/>
                    <a:lstStyle/>
                    <a:p>
                      <a:pPr algn="l"/>
                      <a:endParaRPr lang="en-US" sz="1200" dirty="0"/>
                    </a:p>
                  </a:txBody>
                  <a:tcPr anchor="ctr"/>
                </a:tc>
                <a:tc>
                  <a:txBody>
                    <a:bodyPr/>
                    <a:lstStyle/>
                    <a:p>
                      <a:pPr algn="l"/>
                      <a:endParaRPr lang="en-US" sz="1200" dirty="0"/>
                    </a:p>
                  </a:txBody>
                  <a:tcPr anchor="ctr"/>
                </a:tc>
                <a:tc>
                  <a:txBody>
                    <a:bodyPr/>
                    <a:lstStyle/>
                    <a:p>
                      <a:pPr algn="l"/>
                      <a:r>
                        <a:rPr lang="en-US" sz="1200" dirty="0" smtClean="0"/>
                        <a:t>Wilson’s plover</a:t>
                      </a:r>
                      <a:endParaRPr lang="en-US" sz="1200" dirty="0"/>
                    </a:p>
                  </a:txBody>
                  <a:tcPr anchor="ctr"/>
                </a:tc>
              </a:tr>
              <a:tr h="233855">
                <a:tc>
                  <a:txBody>
                    <a:bodyPr/>
                    <a:lstStyle/>
                    <a:p>
                      <a:pPr algn="l"/>
                      <a:endParaRPr lang="en-US" sz="1200" dirty="0"/>
                    </a:p>
                  </a:txBody>
                  <a:tcPr anchor="ctr"/>
                </a:tc>
                <a:tc>
                  <a:txBody>
                    <a:bodyPr/>
                    <a:lstStyle/>
                    <a:p>
                      <a:pPr algn="l"/>
                      <a:endParaRPr lang="en-US" sz="1200" dirty="0"/>
                    </a:p>
                  </a:txBody>
                  <a:tcPr anchor="ctr"/>
                </a:tc>
                <a:tc>
                  <a:txBody>
                    <a:bodyPr/>
                    <a:lstStyle/>
                    <a:p>
                      <a:pPr algn="l"/>
                      <a:r>
                        <a:rPr lang="en-US" sz="1200" dirty="0" smtClean="0"/>
                        <a:t>Piping plover</a:t>
                      </a:r>
                      <a:endParaRPr lang="en-US" sz="1200" dirty="0"/>
                    </a:p>
                  </a:txBody>
                  <a:tcPr anchor="ctr"/>
                </a:tc>
              </a:tr>
              <a:tr h="233855">
                <a:tc>
                  <a:txBody>
                    <a:bodyPr/>
                    <a:lstStyle/>
                    <a:p>
                      <a:pPr algn="l"/>
                      <a:endParaRPr lang="en-US" sz="1200" dirty="0"/>
                    </a:p>
                  </a:txBody>
                  <a:tcPr anchor="ctr"/>
                </a:tc>
                <a:tc>
                  <a:txBody>
                    <a:bodyPr/>
                    <a:lstStyle/>
                    <a:p>
                      <a:pPr algn="l"/>
                      <a:endParaRPr lang="en-US" sz="1200" dirty="0"/>
                    </a:p>
                  </a:txBody>
                  <a:tcPr anchor="ctr"/>
                </a:tc>
                <a:tc>
                  <a:txBody>
                    <a:bodyPr/>
                    <a:lstStyle/>
                    <a:p>
                      <a:pPr algn="l"/>
                      <a:r>
                        <a:rPr lang="en-US" sz="1200" dirty="0" err="1" smtClean="0"/>
                        <a:t>Whimbrel</a:t>
                      </a:r>
                      <a:endParaRPr lang="en-US" sz="1200" dirty="0"/>
                    </a:p>
                  </a:txBody>
                  <a:tcPr anchor="ctr"/>
                </a:tc>
              </a:tr>
            </a:tbl>
          </a:graphicData>
        </a:graphic>
      </p:graphicFrame>
    </p:spTree>
    <p:extLst>
      <p:ext uri="{BB962C8B-B14F-4D97-AF65-F5344CB8AC3E}">
        <p14:creationId xmlns:p14="http://schemas.microsoft.com/office/powerpoint/2010/main" xmlns="" val="2050852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Focal species</a:t>
            </a:r>
            <a:endParaRPr lang="en-US" dirty="0"/>
          </a:p>
        </p:txBody>
      </p:sp>
      <p:sp>
        <p:nvSpPr>
          <p:cNvPr id="4" name="Text Placeholder 2"/>
          <p:cNvSpPr>
            <a:spLocks noGrp="1"/>
          </p:cNvSpPr>
          <p:nvPr>
            <p:ph idx="1"/>
          </p:nvPr>
        </p:nvSpPr>
        <p:spPr/>
        <p:txBody>
          <a:bodyPr numCol="3">
            <a:normAutofit fontScale="55000" lnSpcReduction="20000"/>
          </a:bodyPr>
          <a:lstStyle/>
          <a:p>
            <a:r>
              <a:rPr lang="en-US" dirty="0" smtClean="0"/>
              <a:t>Acadian flycatcher</a:t>
            </a:r>
          </a:p>
          <a:p>
            <a:r>
              <a:rPr lang="en-US" dirty="0"/>
              <a:t>American black </a:t>
            </a:r>
            <a:r>
              <a:rPr lang="en-US" dirty="0" smtClean="0"/>
              <a:t>duck</a:t>
            </a:r>
            <a:endParaRPr lang="en-US" dirty="0"/>
          </a:p>
          <a:p>
            <a:r>
              <a:rPr lang="en-US" dirty="0" smtClean="0">
                <a:solidFill>
                  <a:schemeClr val="accent1"/>
                </a:solidFill>
              </a:rPr>
              <a:t>American </a:t>
            </a:r>
            <a:r>
              <a:rPr lang="en-US" dirty="0">
                <a:solidFill>
                  <a:schemeClr val="accent1"/>
                </a:solidFill>
              </a:rPr>
              <a:t>black duck</a:t>
            </a:r>
          </a:p>
          <a:p>
            <a:r>
              <a:rPr lang="en-US" dirty="0" smtClean="0"/>
              <a:t>American </a:t>
            </a:r>
            <a:r>
              <a:rPr lang="en-US" dirty="0"/>
              <a:t>kestrel</a:t>
            </a:r>
          </a:p>
          <a:p>
            <a:r>
              <a:rPr lang="en-US" dirty="0" smtClean="0"/>
              <a:t>American </a:t>
            </a:r>
            <a:r>
              <a:rPr lang="en-US" dirty="0"/>
              <a:t>oystercatcher</a:t>
            </a:r>
          </a:p>
          <a:p>
            <a:r>
              <a:rPr lang="en-US" dirty="0" smtClean="0"/>
              <a:t>Bachman's </a:t>
            </a:r>
            <a:r>
              <a:rPr lang="en-US" dirty="0"/>
              <a:t>sparrow</a:t>
            </a:r>
          </a:p>
          <a:p>
            <a:r>
              <a:rPr lang="en-US" dirty="0" smtClean="0"/>
              <a:t>Black-throated </a:t>
            </a:r>
            <a:r>
              <a:rPr lang="en-US" dirty="0"/>
              <a:t>green warbler</a:t>
            </a:r>
          </a:p>
          <a:p>
            <a:r>
              <a:rPr lang="en-US" dirty="0" smtClean="0"/>
              <a:t>Brown-headed </a:t>
            </a:r>
            <a:r>
              <a:rPr lang="en-US" dirty="0"/>
              <a:t>nuthatch</a:t>
            </a:r>
          </a:p>
          <a:p>
            <a:r>
              <a:rPr lang="en-US" dirty="0" smtClean="0"/>
              <a:t>Cerulean </a:t>
            </a:r>
            <a:r>
              <a:rPr lang="en-US" dirty="0"/>
              <a:t>warbler</a:t>
            </a:r>
          </a:p>
          <a:p>
            <a:r>
              <a:rPr lang="en-US" dirty="0" smtClean="0"/>
              <a:t>Chuck-will's-widow</a:t>
            </a:r>
            <a:endParaRPr lang="en-US" dirty="0"/>
          </a:p>
          <a:p>
            <a:r>
              <a:rPr lang="en-US" dirty="0" smtClean="0"/>
              <a:t>Common </a:t>
            </a:r>
            <a:r>
              <a:rPr lang="en-US" dirty="0"/>
              <a:t>ground dove</a:t>
            </a:r>
          </a:p>
          <a:p>
            <a:r>
              <a:rPr lang="en-US" dirty="0" smtClean="0"/>
              <a:t>Field </a:t>
            </a:r>
            <a:r>
              <a:rPr lang="en-US" dirty="0"/>
              <a:t>sparrow</a:t>
            </a:r>
          </a:p>
          <a:p>
            <a:r>
              <a:rPr lang="en-US" dirty="0" err="1" smtClean="0">
                <a:solidFill>
                  <a:schemeClr val="accent1"/>
                </a:solidFill>
              </a:rPr>
              <a:t>Henslow's</a:t>
            </a:r>
            <a:r>
              <a:rPr lang="en-US" dirty="0" smtClean="0">
                <a:solidFill>
                  <a:schemeClr val="accent1"/>
                </a:solidFill>
              </a:rPr>
              <a:t> </a:t>
            </a:r>
            <a:r>
              <a:rPr lang="en-US" dirty="0">
                <a:solidFill>
                  <a:schemeClr val="accent1"/>
                </a:solidFill>
              </a:rPr>
              <a:t>sparrow</a:t>
            </a:r>
          </a:p>
          <a:p>
            <a:r>
              <a:rPr lang="en-US" dirty="0" smtClean="0"/>
              <a:t>Hooded </a:t>
            </a:r>
            <a:r>
              <a:rPr lang="en-US" dirty="0"/>
              <a:t>warbler</a:t>
            </a:r>
          </a:p>
          <a:p>
            <a:r>
              <a:rPr lang="en-US" dirty="0" smtClean="0"/>
              <a:t>Kentucky </a:t>
            </a:r>
            <a:r>
              <a:rPr lang="en-US" dirty="0"/>
              <a:t>warbler</a:t>
            </a:r>
          </a:p>
          <a:p>
            <a:r>
              <a:rPr lang="en-US" dirty="0" smtClean="0"/>
              <a:t>King </a:t>
            </a:r>
            <a:r>
              <a:rPr lang="en-US" dirty="0"/>
              <a:t>rail</a:t>
            </a:r>
          </a:p>
          <a:p>
            <a:r>
              <a:rPr lang="en-US" dirty="0" smtClean="0"/>
              <a:t>Least </a:t>
            </a:r>
            <a:r>
              <a:rPr lang="en-US" dirty="0"/>
              <a:t>bittern</a:t>
            </a:r>
          </a:p>
          <a:p>
            <a:r>
              <a:rPr lang="en-US" dirty="0" smtClean="0"/>
              <a:t>Least </a:t>
            </a:r>
            <a:r>
              <a:rPr lang="en-US" dirty="0"/>
              <a:t>tern</a:t>
            </a:r>
          </a:p>
          <a:p>
            <a:r>
              <a:rPr lang="en-US" dirty="0" smtClean="0"/>
              <a:t>Loggerhead </a:t>
            </a:r>
            <a:r>
              <a:rPr lang="en-US" dirty="0"/>
              <a:t>shrike</a:t>
            </a:r>
          </a:p>
          <a:p>
            <a:r>
              <a:rPr lang="en-US" dirty="0" smtClean="0"/>
              <a:t>Louisiana </a:t>
            </a:r>
            <a:r>
              <a:rPr lang="en-US" dirty="0" err="1"/>
              <a:t>waterthrush</a:t>
            </a:r>
            <a:endParaRPr lang="en-US" dirty="0"/>
          </a:p>
          <a:p>
            <a:r>
              <a:rPr lang="en-US" dirty="0" smtClean="0">
                <a:solidFill>
                  <a:schemeClr val="accent1"/>
                </a:solidFill>
              </a:rPr>
              <a:t>Nelson's </a:t>
            </a:r>
            <a:r>
              <a:rPr lang="en-US" dirty="0">
                <a:solidFill>
                  <a:schemeClr val="accent1"/>
                </a:solidFill>
              </a:rPr>
              <a:t>sharp-tailed sparrow</a:t>
            </a:r>
          </a:p>
          <a:p>
            <a:r>
              <a:rPr lang="en-US" dirty="0" smtClean="0"/>
              <a:t>Northern bobwhite</a:t>
            </a:r>
          </a:p>
          <a:p>
            <a:r>
              <a:rPr lang="en-US" dirty="0" smtClean="0">
                <a:solidFill>
                  <a:schemeClr val="accent1"/>
                </a:solidFill>
              </a:rPr>
              <a:t>Northern pintail</a:t>
            </a:r>
            <a:endParaRPr lang="en-US" dirty="0">
              <a:solidFill>
                <a:schemeClr val="accent1"/>
              </a:solidFill>
            </a:endParaRPr>
          </a:p>
          <a:p>
            <a:r>
              <a:rPr lang="en-US" dirty="0" smtClean="0"/>
              <a:t>Northern </a:t>
            </a:r>
            <a:r>
              <a:rPr lang="en-US" dirty="0" err="1"/>
              <a:t>parula</a:t>
            </a:r>
            <a:endParaRPr lang="en-US" dirty="0"/>
          </a:p>
          <a:p>
            <a:r>
              <a:rPr lang="en-US" dirty="0" smtClean="0"/>
              <a:t>Painted </a:t>
            </a:r>
            <a:r>
              <a:rPr lang="en-US" dirty="0"/>
              <a:t>bunting</a:t>
            </a:r>
          </a:p>
          <a:p>
            <a:r>
              <a:rPr lang="en-US" dirty="0" smtClean="0"/>
              <a:t>Piping </a:t>
            </a:r>
            <a:r>
              <a:rPr lang="en-US" dirty="0"/>
              <a:t>plover</a:t>
            </a:r>
          </a:p>
          <a:p>
            <a:r>
              <a:rPr lang="en-US" dirty="0" smtClean="0"/>
              <a:t>Prairie </a:t>
            </a:r>
            <a:r>
              <a:rPr lang="en-US" dirty="0"/>
              <a:t>warbler</a:t>
            </a:r>
          </a:p>
          <a:p>
            <a:r>
              <a:rPr lang="en-US" dirty="0" err="1" smtClean="0"/>
              <a:t>Prothonotary</a:t>
            </a:r>
            <a:r>
              <a:rPr lang="en-US" dirty="0" smtClean="0"/>
              <a:t> </a:t>
            </a:r>
            <a:r>
              <a:rPr lang="en-US" dirty="0"/>
              <a:t>warbler</a:t>
            </a:r>
          </a:p>
          <a:p>
            <a:r>
              <a:rPr lang="en-US" dirty="0" smtClean="0"/>
              <a:t>Red-cockaded </a:t>
            </a:r>
            <a:r>
              <a:rPr lang="en-US" dirty="0"/>
              <a:t>woodpecker</a:t>
            </a:r>
          </a:p>
          <a:p>
            <a:r>
              <a:rPr lang="en-US" dirty="0" smtClean="0"/>
              <a:t>Red-headed woodpecker</a:t>
            </a:r>
          </a:p>
          <a:p>
            <a:r>
              <a:rPr lang="en-US" dirty="0" smtClean="0">
                <a:solidFill>
                  <a:schemeClr val="accent1"/>
                </a:solidFill>
              </a:rPr>
              <a:t>Redhead</a:t>
            </a:r>
          </a:p>
          <a:p>
            <a:r>
              <a:rPr lang="en-US" dirty="0" err="1" smtClean="0">
                <a:solidFill>
                  <a:schemeClr val="accent1"/>
                </a:solidFill>
              </a:rPr>
              <a:t>Redknot</a:t>
            </a:r>
            <a:endParaRPr lang="en-US" dirty="0">
              <a:solidFill>
                <a:schemeClr val="accent1"/>
              </a:solidFill>
            </a:endParaRPr>
          </a:p>
          <a:p>
            <a:r>
              <a:rPr lang="en-US" dirty="0" smtClean="0">
                <a:solidFill>
                  <a:schemeClr val="accent1"/>
                </a:solidFill>
              </a:rPr>
              <a:t>Saltmarsh </a:t>
            </a:r>
            <a:r>
              <a:rPr lang="en-US" dirty="0">
                <a:solidFill>
                  <a:schemeClr val="accent1"/>
                </a:solidFill>
              </a:rPr>
              <a:t>sharp-tailed sparrow</a:t>
            </a:r>
          </a:p>
          <a:p>
            <a:r>
              <a:rPr lang="en-US" dirty="0" err="1" smtClean="0"/>
              <a:t>Sandhill</a:t>
            </a:r>
            <a:r>
              <a:rPr lang="en-US" dirty="0" smtClean="0"/>
              <a:t> </a:t>
            </a:r>
            <a:r>
              <a:rPr lang="en-US" dirty="0"/>
              <a:t>Crane</a:t>
            </a:r>
          </a:p>
          <a:p>
            <a:r>
              <a:rPr lang="en-US" dirty="0" smtClean="0"/>
              <a:t>Seaside </a:t>
            </a:r>
            <a:r>
              <a:rPr lang="en-US" dirty="0"/>
              <a:t>sparrow</a:t>
            </a:r>
          </a:p>
          <a:p>
            <a:r>
              <a:rPr lang="en-US" dirty="0" smtClean="0"/>
              <a:t>Summer </a:t>
            </a:r>
            <a:r>
              <a:rPr lang="en-US" dirty="0"/>
              <a:t>tanager</a:t>
            </a:r>
          </a:p>
          <a:p>
            <a:r>
              <a:rPr lang="en-US" dirty="0" err="1" smtClean="0"/>
              <a:t>Swainson's</a:t>
            </a:r>
            <a:r>
              <a:rPr lang="en-US" dirty="0" smtClean="0"/>
              <a:t> </a:t>
            </a:r>
            <a:r>
              <a:rPr lang="en-US" dirty="0"/>
              <a:t>warbler</a:t>
            </a:r>
          </a:p>
          <a:p>
            <a:r>
              <a:rPr lang="en-US" dirty="0" smtClean="0"/>
              <a:t>Swallow-tailed </a:t>
            </a:r>
            <a:r>
              <a:rPr lang="en-US" dirty="0"/>
              <a:t>kite</a:t>
            </a:r>
          </a:p>
          <a:p>
            <a:r>
              <a:rPr lang="en-US" dirty="0" smtClean="0"/>
              <a:t>Wood duck</a:t>
            </a:r>
          </a:p>
          <a:p>
            <a:r>
              <a:rPr lang="en-US" dirty="0">
                <a:solidFill>
                  <a:schemeClr val="accent1"/>
                </a:solidFill>
              </a:rPr>
              <a:t>Wood </a:t>
            </a:r>
            <a:r>
              <a:rPr lang="en-US" dirty="0" smtClean="0">
                <a:solidFill>
                  <a:schemeClr val="accent1"/>
                </a:solidFill>
              </a:rPr>
              <a:t>duck</a:t>
            </a:r>
            <a:endParaRPr lang="en-US" dirty="0">
              <a:solidFill>
                <a:schemeClr val="accent1"/>
              </a:solidFill>
            </a:endParaRPr>
          </a:p>
          <a:p>
            <a:r>
              <a:rPr lang="en-US" dirty="0" smtClean="0"/>
              <a:t>Wood </a:t>
            </a:r>
            <a:r>
              <a:rPr lang="en-US" dirty="0"/>
              <a:t>stork</a:t>
            </a:r>
          </a:p>
          <a:p>
            <a:r>
              <a:rPr lang="en-US" dirty="0" smtClean="0"/>
              <a:t>Yellow-throated warbler</a:t>
            </a:r>
            <a:endParaRPr lang="en-US" dirty="0"/>
          </a:p>
        </p:txBody>
      </p:sp>
    </p:spTree>
    <p:extLst>
      <p:ext uri="{BB962C8B-B14F-4D97-AF65-F5344CB8AC3E}">
        <p14:creationId xmlns:p14="http://schemas.microsoft.com/office/powerpoint/2010/main" xmlns="" val="3319490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3" name="Content Placeholder 2"/>
          <p:cNvSpPr>
            <a:spLocks noGrp="1"/>
          </p:cNvSpPr>
          <p:nvPr>
            <p:ph type="subTitle" idx="1"/>
          </p:nvPr>
        </p:nvSpPr>
        <p:spPr/>
        <p:txBody>
          <a:bodyPr/>
          <a:lstStyle/>
          <a:p>
            <a:pPr lvl="0" rtl="0" eaLnBrk="1" latinLnBrk="0" hangingPunct="1"/>
            <a:r>
              <a:rPr lang="en-US" dirty="0" smtClean="0"/>
              <a:t>Calculating priorities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3" descr="C:\Scripts\lldst\graphics\fig2.png"/>
          <p:cNvPicPr>
            <a:picLocks noChangeAspect="1" noChangeArrowheads="1"/>
          </p:cNvPicPr>
          <p:nvPr/>
        </p:nvPicPr>
        <p:blipFill>
          <a:blip r:embed="rId3" cstate="screen">
            <a:extLst>
              <a:ext uri="{28A0092B-C50C-407E-A947-70E740481C1C}">
                <a14:useLocalDpi xmlns:a14="http://schemas.microsoft.com/office/drawing/2010/main" xmlns=""/>
              </a:ext>
            </a:extLst>
          </a:blip>
          <a:stretch>
            <a:fillRect/>
          </a:stretch>
        </p:blipFill>
        <p:spPr bwMode="auto">
          <a:xfrm>
            <a:off x="5080000" y="2362200"/>
            <a:ext cx="4064000" cy="304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Resource Density</a:t>
            </a:r>
            <a:endParaRPr lang="en-US" dirty="0"/>
          </a:p>
        </p:txBody>
      </p:sp>
      <p:sp>
        <p:nvSpPr>
          <p:cNvPr id="15" name="Text Placeholder 14"/>
          <p:cNvSpPr>
            <a:spLocks noGrp="1"/>
          </p:cNvSpPr>
          <p:nvPr>
            <p:ph idx="1"/>
          </p:nvPr>
        </p:nvSpPr>
        <p:spPr/>
        <p:txBody>
          <a:bodyPr>
            <a:normAutofit/>
          </a:bodyPr>
          <a:lstStyle/>
          <a:p>
            <a:pPr algn="ctr">
              <a:spcBef>
                <a:spcPct val="40000"/>
              </a:spcBef>
              <a:buClr>
                <a:schemeClr val="accent1"/>
              </a:buClr>
              <a:buSzPct val="65000"/>
              <a:buNone/>
            </a:pPr>
            <a:r>
              <a:rPr lang="en-US" sz="2800" dirty="0" smtClean="0">
                <a:latin typeface="Franklin Gothic Medium" pitchFamily="34" charset="0"/>
              </a:rPr>
              <a:t>Nearer to larger patches = </a:t>
            </a:r>
            <a:r>
              <a:rPr lang="en-US" sz="2800" dirty="0" smtClean="0">
                <a:latin typeface="Franklin Gothic Medium" pitchFamily="34" charset="0"/>
                <a:sym typeface="Wingdings"/>
              </a:rPr>
              <a:t> </a:t>
            </a:r>
            <a:r>
              <a:rPr lang="en-US" sz="2800" b="1" dirty="0" smtClean="0">
                <a:solidFill>
                  <a:srgbClr val="FF0000"/>
                </a:solidFill>
                <a:latin typeface="Franklin Gothic Medium" pitchFamily="34" charset="0"/>
                <a:sym typeface="Wingdings"/>
              </a:rPr>
              <a:t>DENSITY</a:t>
            </a:r>
            <a:endParaRPr lang="en-US" sz="2800" b="1" dirty="0" smtClean="0">
              <a:solidFill>
                <a:srgbClr val="FF0000"/>
              </a:solidFill>
              <a:latin typeface="Franklin Gothic Medium" pitchFamily="34" charset="0"/>
            </a:endParaRPr>
          </a:p>
          <a:p>
            <a:pPr>
              <a:spcBef>
                <a:spcPct val="40000"/>
              </a:spcBef>
              <a:buClr>
                <a:schemeClr val="accent1"/>
              </a:buClr>
              <a:buSzPct val="65000"/>
            </a:pPr>
            <a:r>
              <a:rPr lang="en-US" dirty="0" smtClean="0">
                <a:latin typeface="Franklin Gothic Medium" pitchFamily="34" charset="0"/>
              </a:rPr>
              <a:t>When density of resources is higher</a:t>
            </a:r>
          </a:p>
          <a:p>
            <a:pPr marL="800100" lvl="2">
              <a:spcBef>
                <a:spcPct val="40000"/>
              </a:spcBef>
              <a:buClr>
                <a:srgbClr val="FF0000"/>
              </a:buClr>
              <a:buSzPct val="65000"/>
            </a:pPr>
            <a:r>
              <a:rPr lang="en-US" dirty="0" smtClean="0">
                <a:latin typeface="Franklin Gothic Medium" pitchFamily="34" charset="0"/>
              </a:rPr>
              <a:t>Patch size is larger</a:t>
            </a:r>
          </a:p>
          <a:p>
            <a:pPr marL="800100" lvl="2">
              <a:spcBef>
                <a:spcPct val="40000"/>
              </a:spcBef>
              <a:buClr>
                <a:srgbClr val="FF0000"/>
              </a:buClr>
              <a:buSzPct val="65000"/>
            </a:pPr>
            <a:r>
              <a:rPr lang="en-US" dirty="0" smtClean="0">
                <a:latin typeface="Franklin Gothic Medium" pitchFamily="34" charset="0"/>
              </a:rPr>
              <a:t>Distance to resources is smaller</a:t>
            </a:r>
          </a:p>
          <a:p>
            <a:pPr marL="800100" lvl="2">
              <a:spcBef>
                <a:spcPct val="40000"/>
              </a:spcBef>
              <a:buClr>
                <a:srgbClr val="FF0000"/>
              </a:buClr>
              <a:buSzPct val="65000"/>
            </a:pPr>
            <a:r>
              <a:rPr lang="en-US" dirty="0" smtClean="0">
                <a:latin typeface="Franklin Gothic Medium" pitchFamily="34" charset="0"/>
              </a:rPr>
              <a:t>Cost of enlarging patches is lower</a:t>
            </a:r>
          </a:p>
          <a:p>
            <a:pPr marL="800100" lvl="2">
              <a:spcBef>
                <a:spcPct val="40000"/>
              </a:spcBef>
              <a:buClr>
                <a:srgbClr val="FF0000"/>
              </a:buClr>
              <a:buSzPct val="65000"/>
            </a:pPr>
            <a:r>
              <a:rPr lang="en-US" dirty="0" smtClean="0">
                <a:latin typeface="Franklin Gothic Medium" pitchFamily="34" charset="0"/>
              </a:rPr>
              <a:t>Connectivity is greater</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smtClean="0"/>
              <a:t>Kernel size </a:t>
            </a:r>
            <a:endParaRPr lang="en-US" dirty="0"/>
          </a:p>
        </p:txBody>
      </p:sp>
      <p:pic>
        <p:nvPicPr>
          <p:cNvPr id="530453" name="Picture 21" descr="C:\Scripts\lldst\graphics\fig4.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724400" y="1295400"/>
            <a:ext cx="3657608" cy="2743206"/>
          </a:xfrm>
          <a:prstGeom prst="rect">
            <a:avLst/>
          </a:prstGeom>
          <a:noFill/>
        </p:spPr>
      </p:pic>
      <p:pic>
        <p:nvPicPr>
          <p:cNvPr id="530455" name="Picture 23" descr="C:\Scripts\lldst\graphics\fig2.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990600" y="1295400"/>
            <a:ext cx="3657608" cy="2743206"/>
          </a:xfrm>
          <a:prstGeom prst="rect">
            <a:avLst/>
          </a:prstGeom>
          <a:noFill/>
        </p:spPr>
      </p:pic>
      <p:pic>
        <p:nvPicPr>
          <p:cNvPr id="530450" name="Picture 18" descr="C:\Scripts\lldst\graphics\fig1.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990600" y="3810000"/>
            <a:ext cx="3657608" cy="2743206"/>
          </a:xfrm>
          <a:prstGeom prst="rect">
            <a:avLst/>
          </a:prstGeom>
          <a:noFill/>
        </p:spPr>
      </p:pic>
      <p:pic>
        <p:nvPicPr>
          <p:cNvPr id="530452" name="Picture 20" descr="C:\Scripts\lldst\graphics\fig3.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724400" y="3810000"/>
            <a:ext cx="3657608" cy="2743206"/>
          </a:xfrm>
          <a:prstGeom prst="rect">
            <a:avLst/>
          </a:prstGeom>
          <a:noFill/>
        </p:spPr>
      </p:pic>
      <p:sp>
        <p:nvSpPr>
          <p:cNvPr id="13" name="Oval 12"/>
          <p:cNvSpPr/>
          <p:nvPr/>
        </p:nvSpPr>
        <p:spPr>
          <a:xfrm>
            <a:off x="1828800" y="182880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grpSp>
        <p:nvGrpSpPr>
          <p:cNvPr id="2" name="Group 67"/>
          <p:cNvGrpSpPr/>
          <p:nvPr/>
        </p:nvGrpSpPr>
        <p:grpSpPr>
          <a:xfrm>
            <a:off x="2262996" y="1762664"/>
            <a:ext cx="1670650" cy="1725283"/>
            <a:chOff x="2262996" y="1762664"/>
            <a:chExt cx="1670650" cy="1725283"/>
          </a:xfrm>
        </p:grpSpPr>
        <p:sp>
          <p:nvSpPr>
            <p:cNvPr id="8" name="Oval 7"/>
            <p:cNvSpPr/>
            <p:nvPr/>
          </p:nvSpPr>
          <p:spPr>
            <a:xfrm>
              <a:off x="2658373" y="1810109"/>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9" name="Oval 8"/>
            <p:cNvSpPr/>
            <p:nvPr/>
          </p:nvSpPr>
          <p:spPr>
            <a:xfrm>
              <a:off x="2551981" y="1867618"/>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0" name="Oval 9"/>
            <p:cNvSpPr/>
            <p:nvPr/>
          </p:nvSpPr>
          <p:spPr>
            <a:xfrm>
              <a:off x="2488721" y="1787106"/>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1" name="Oval 10"/>
            <p:cNvSpPr/>
            <p:nvPr/>
          </p:nvSpPr>
          <p:spPr>
            <a:xfrm>
              <a:off x="2408207" y="1896373"/>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2" name="Oval 11"/>
            <p:cNvSpPr/>
            <p:nvPr/>
          </p:nvSpPr>
          <p:spPr>
            <a:xfrm>
              <a:off x="2262996" y="2202611"/>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4" name="Oval 13"/>
            <p:cNvSpPr/>
            <p:nvPr/>
          </p:nvSpPr>
          <p:spPr>
            <a:xfrm>
              <a:off x="2321944" y="325934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5" name="Oval 14"/>
            <p:cNvSpPr/>
            <p:nvPr/>
          </p:nvSpPr>
          <p:spPr>
            <a:xfrm>
              <a:off x="2413959" y="3178834"/>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6" name="Oval 15"/>
            <p:cNvSpPr/>
            <p:nvPr/>
          </p:nvSpPr>
          <p:spPr>
            <a:xfrm>
              <a:off x="2290313" y="3175959"/>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7" name="Oval 16"/>
            <p:cNvSpPr/>
            <p:nvPr/>
          </p:nvSpPr>
          <p:spPr>
            <a:xfrm>
              <a:off x="2287438" y="3104072"/>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8" name="Oval 17"/>
            <p:cNvSpPr/>
            <p:nvPr/>
          </p:nvSpPr>
          <p:spPr>
            <a:xfrm>
              <a:off x="2362200" y="309257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19" name="Oval 18"/>
            <p:cNvSpPr/>
            <p:nvPr/>
          </p:nvSpPr>
          <p:spPr>
            <a:xfrm>
              <a:off x="2402456" y="3063816"/>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0" name="Oval 19"/>
            <p:cNvSpPr/>
            <p:nvPr/>
          </p:nvSpPr>
          <p:spPr>
            <a:xfrm>
              <a:off x="2520351" y="3233468"/>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1" name="Oval 20"/>
            <p:cNvSpPr/>
            <p:nvPr/>
          </p:nvSpPr>
          <p:spPr>
            <a:xfrm>
              <a:off x="2551981" y="310119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2" name="Oval 21"/>
            <p:cNvSpPr/>
            <p:nvPr/>
          </p:nvSpPr>
          <p:spPr>
            <a:xfrm>
              <a:off x="2606615" y="310694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3" name="Oval 22"/>
            <p:cNvSpPr/>
            <p:nvPr/>
          </p:nvSpPr>
          <p:spPr>
            <a:xfrm>
              <a:off x="2495909" y="213360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4" name="Oval 23"/>
            <p:cNvSpPr/>
            <p:nvPr/>
          </p:nvSpPr>
          <p:spPr>
            <a:xfrm>
              <a:off x="2413958" y="3135702"/>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6" name="Oval 25"/>
            <p:cNvSpPr/>
            <p:nvPr/>
          </p:nvSpPr>
          <p:spPr>
            <a:xfrm>
              <a:off x="2419709" y="322771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7" name="Oval 26"/>
            <p:cNvSpPr/>
            <p:nvPr/>
          </p:nvSpPr>
          <p:spPr>
            <a:xfrm>
              <a:off x="2347823" y="313857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8" name="Oval 27"/>
            <p:cNvSpPr/>
            <p:nvPr/>
          </p:nvSpPr>
          <p:spPr>
            <a:xfrm>
              <a:off x="2293189" y="319608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29" name="Oval 28"/>
            <p:cNvSpPr/>
            <p:nvPr/>
          </p:nvSpPr>
          <p:spPr>
            <a:xfrm>
              <a:off x="2316192" y="322771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0" name="Oval 29"/>
            <p:cNvSpPr/>
            <p:nvPr/>
          </p:nvSpPr>
          <p:spPr>
            <a:xfrm>
              <a:off x="2882660" y="187912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1" name="Oval 30"/>
            <p:cNvSpPr/>
            <p:nvPr/>
          </p:nvSpPr>
          <p:spPr>
            <a:xfrm>
              <a:off x="3104071" y="179860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2" name="Oval 31"/>
            <p:cNvSpPr/>
            <p:nvPr/>
          </p:nvSpPr>
          <p:spPr>
            <a:xfrm>
              <a:off x="2713008" y="2011392"/>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3" name="Oval 32"/>
            <p:cNvSpPr/>
            <p:nvPr/>
          </p:nvSpPr>
          <p:spPr>
            <a:xfrm>
              <a:off x="2710132" y="2090468"/>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4" name="Oval 33"/>
            <p:cNvSpPr/>
            <p:nvPr/>
          </p:nvSpPr>
          <p:spPr>
            <a:xfrm>
              <a:off x="2793520" y="217817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5" name="Oval 34"/>
            <p:cNvSpPr/>
            <p:nvPr/>
          </p:nvSpPr>
          <p:spPr>
            <a:xfrm>
              <a:off x="2695754" y="2296064"/>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6" name="Oval 35"/>
            <p:cNvSpPr/>
            <p:nvPr/>
          </p:nvSpPr>
          <p:spPr>
            <a:xfrm>
              <a:off x="2546230" y="2327694"/>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7" name="Oval 36"/>
            <p:cNvSpPr/>
            <p:nvPr/>
          </p:nvSpPr>
          <p:spPr>
            <a:xfrm>
              <a:off x="3029310" y="212928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8" name="Oval 37"/>
            <p:cNvSpPr/>
            <p:nvPr/>
          </p:nvSpPr>
          <p:spPr>
            <a:xfrm>
              <a:off x="2983301" y="208328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39" name="Oval 38"/>
            <p:cNvSpPr/>
            <p:nvPr/>
          </p:nvSpPr>
          <p:spPr>
            <a:xfrm>
              <a:off x="2911415" y="2054524"/>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0" name="Oval 39"/>
            <p:cNvSpPr/>
            <p:nvPr/>
          </p:nvSpPr>
          <p:spPr>
            <a:xfrm>
              <a:off x="2971800" y="236220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1" name="Oval 40"/>
            <p:cNvSpPr/>
            <p:nvPr/>
          </p:nvSpPr>
          <p:spPr>
            <a:xfrm>
              <a:off x="2927230" y="2373702"/>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2" name="Oval 41"/>
            <p:cNvSpPr/>
            <p:nvPr/>
          </p:nvSpPr>
          <p:spPr>
            <a:xfrm>
              <a:off x="2895600" y="236220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3" name="Oval 42"/>
            <p:cNvSpPr/>
            <p:nvPr/>
          </p:nvSpPr>
          <p:spPr>
            <a:xfrm>
              <a:off x="3660475" y="1762664"/>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4" name="Oval 43"/>
            <p:cNvSpPr/>
            <p:nvPr/>
          </p:nvSpPr>
          <p:spPr>
            <a:xfrm>
              <a:off x="3328359" y="1971136"/>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5" name="Oval 44"/>
            <p:cNvSpPr/>
            <p:nvPr/>
          </p:nvSpPr>
          <p:spPr>
            <a:xfrm>
              <a:off x="3247845" y="2175294"/>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6" name="Oval 45"/>
            <p:cNvSpPr/>
            <p:nvPr/>
          </p:nvSpPr>
          <p:spPr>
            <a:xfrm>
              <a:off x="3167332" y="2060276"/>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7" name="Oval 46"/>
            <p:cNvSpPr/>
            <p:nvPr/>
          </p:nvSpPr>
          <p:spPr>
            <a:xfrm>
              <a:off x="3147204" y="2143665"/>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8" name="Oval 47"/>
            <p:cNvSpPr/>
            <p:nvPr/>
          </p:nvSpPr>
          <p:spPr>
            <a:xfrm>
              <a:off x="3170208" y="233057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49" name="Oval 48"/>
            <p:cNvSpPr/>
            <p:nvPr/>
          </p:nvSpPr>
          <p:spPr>
            <a:xfrm>
              <a:off x="3236344" y="2267309"/>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1" name="Oval 50"/>
            <p:cNvSpPr/>
            <p:nvPr/>
          </p:nvSpPr>
          <p:spPr>
            <a:xfrm>
              <a:off x="3233468" y="2307566"/>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2" name="Oval 51"/>
            <p:cNvSpPr/>
            <p:nvPr/>
          </p:nvSpPr>
          <p:spPr>
            <a:xfrm>
              <a:off x="3239218" y="2408208"/>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3" name="Oval 52"/>
            <p:cNvSpPr/>
            <p:nvPr/>
          </p:nvSpPr>
          <p:spPr>
            <a:xfrm>
              <a:off x="3037936" y="247003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4" name="Oval 53"/>
            <p:cNvSpPr/>
            <p:nvPr/>
          </p:nvSpPr>
          <p:spPr>
            <a:xfrm>
              <a:off x="3391619" y="2344948"/>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5" name="Oval 54"/>
            <p:cNvSpPr/>
            <p:nvPr/>
          </p:nvSpPr>
          <p:spPr>
            <a:xfrm>
              <a:off x="3546894" y="2426898"/>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6" name="Oval 55"/>
            <p:cNvSpPr/>
            <p:nvPr/>
          </p:nvSpPr>
          <p:spPr>
            <a:xfrm>
              <a:off x="3705046" y="2235679"/>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7" name="Oval 56"/>
            <p:cNvSpPr/>
            <p:nvPr/>
          </p:nvSpPr>
          <p:spPr>
            <a:xfrm>
              <a:off x="3608717" y="211634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8" name="Oval 57"/>
            <p:cNvSpPr/>
            <p:nvPr/>
          </p:nvSpPr>
          <p:spPr>
            <a:xfrm>
              <a:off x="3475008" y="2100532"/>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59" name="Oval 58"/>
            <p:cNvSpPr/>
            <p:nvPr/>
          </p:nvSpPr>
          <p:spPr>
            <a:xfrm>
              <a:off x="3549770" y="2037271"/>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60" name="Oval 59"/>
            <p:cNvSpPr/>
            <p:nvPr/>
          </p:nvSpPr>
          <p:spPr>
            <a:xfrm>
              <a:off x="3581400" y="2008517"/>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61" name="Oval 60"/>
            <p:cNvSpPr/>
            <p:nvPr/>
          </p:nvSpPr>
          <p:spPr>
            <a:xfrm>
              <a:off x="3699294" y="1962509"/>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62" name="Oval 61"/>
            <p:cNvSpPr/>
            <p:nvPr/>
          </p:nvSpPr>
          <p:spPr>
            <a:xfrm>
              <a:off x="3063815" y="2258683"/>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63" name="Oval 62"/>
            <p:cNvSpPr/>
            <p:nvPr/>
          </p:nvSpPr>
          <p:spPr>
            <a:xfrm>
              <a:off x="3017808" y="2091906"/>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64" name="Oval 63"/>
            <p:cNvSpPr/>
            <p:nvPr/>
          </p:nvSpPr>
          <p:spPr>
            <a:xfrm>
              <a:off x="3152955" y="2106283"/>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65" name="Oval 64"/>
            <p:cNvSpPr/>
            <p:nvPr/>
          </p:nvSpPr>
          <p:spPr>
            <a:xfrm>
              <a:off x="3374366" y="2241430"/>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66" name="Oval 65"/>
            <p:cNvSpPr/>
            <p:nvPr/>
          </p:nvSpPr>
          <p:spPr>
            <a:xfrm>
              <a:off x="3072442" y="2252932"/>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sp>
          <p:nvSpPr>
            <p:cNvPr id="67" name="Oval 66"/>
            <p:cNvSpPr/>
            <p:nvPr/>
          </p:nvSpPr>
          <p:spPr>
            <a:xfrm>
              <a:off x="2902789" y="2201174"/>
              <a:ext cx="228600" cy="228600"/>
            </a:xfrm>
            <a:prstGeom prst="ellipse">
              <a:avLst/>
            </a:prstGeom>
            <a:solidFill>
              <a:srgbClr val="C00000">
                <a:alpha val="29000"/>
              </a:srgbClr>
            </a:solidFill>
            <a:ln>
              <a:solidFill>
                <a:schemeClr val="bg2">
                  <a:lumMod val="50000"/>
                  <a:lumOff val="50000"/>
                </a:schemeClr>
              </a:solidFill>
            </a:ln>
          </p:spPr>
          <p:txBody>
            <a:bodyPr rtlCol="0" anchor="ctr">
              <a:spAutoFit/>
            </a:bodyPr>
            <a:lstStyle/>
            <a:p>
              <a:pPr marL="6350" algn="ctr"/>
              <a:endParaRPr lang="en-US" sz="1400"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3045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304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30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Species-specific data</a:t>
            </a:r>
            <a:endParaRPr lang="en-US" dirty="0"/>
          </a:p>
        </p:txBody>
      </p:sp>
      <p:sp>
        <p:nvSpPr>
          <p:cNvPr id="3" name="Content Placeholder 2"/>
          <p:cNvSpPr>
            <a:spLocks noGrp="1"/>
          </p:cNvSpPr>
          <p:nvPr>
            <p:ph idx="1"/>
          </p:nvPr>
        </p:nvSpPr>
        <p:spPr/>
        <p:txBody>
          <a:bodyPr/>
          <a:lstStyle/>
          <a:p>
            <a:pPr lvl="0" rtl="0" eaLnBrk="1" latinLnBrk="0" hangingPunct="1"/>
            <a:r>
              <a:rPr lang="en-US" dirty="0" smtClean="0"/>
              <a:t>Potential habitat </a:t>
            </a:r>
          </a:p>
          <a:p>
            <a:pPr lvl="0" rtl="0" eaLnBrk="1" latinLnBrk="0" hangingPunct="1"/>
            <a:r>
              <a:rPr lang="en-US" dirty="0" smtClean="0"/>
              <a:t>Potential source populations</a:t>
            </a:r>
            <a:endParaRPr lang="en-US" dirty="0"/>
          </a:p>
        </p:txBody>
      </p:sp>
      <p:pic>
        <p:nvPicPr>
          <p:cNvPr id="4" name="Picture 3" descr="bhnu00a2.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66800" y="2419346"/>
            <a:ext cx="3858776" cy="4000508"/>
          </a:xfrm>
          <a:prstGeom prst="rect">
            <a:avLst/>
          </a:prstGeom>
        </p:spPr>
      </p:pic>
      <p:pic>
        <p:nvPicPr>
          <p:cNvPr id="5" name="Picture 4" descr="bhnu00a1b_mda.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800600" y="2419346"/>
            <a:ext cx="3858776" cy="4000508"/>
          </a:xfrm>
          <a:prstGeom prst="rect">
            <a:avLst/>
          </a:prstGeom>
        </p:spPr>
      </p:pic>
    </p:spTree>
    <p:extLst>
      <p:ext uri="{BB962C8B-B14F-4D97-AF65-F5344CB8AC3E}">
        <p14:creationId xmlns:p14="http://schemas.microsoft.com/office/powerpoint/2010/main" xmlns="" val="35323390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Species-specific data</a:t>
            </a:r>
            <a:endParaRPr lang="en-US" dirty="0"/>
          </a:p>
        </p:txBody>
      </p:sp>
      <p:sp>
        <p:nvSpPr>
          <p:cNvPr id="3" name="Content Placeholder 2"/>
          <p:cNvSpPr>
            <a:spLocks noGrp="1"/>
          </p:cNvSpPr>
          <p:nvPr>
            <p:ph idx="1"/>
          </p:nvPr>
        </p:nvSpPr>
        <p:spPr/>
        <p:txBody>
          <a:bodyPr/>
          <a:lstStyle/>
          <a:p>
            <a:pPr lvl="0" rtl="0" eaLnBrk="1" latinLnBrk="0" hangingPunct="1"/>
            <a:r>
              <a:rPr lang="en-US" dirty="0" smtClean="0"/>
              <a:t>Potential habitat </a:t>
            </a:r>
          </a:p>
          <a:p>
            <a:pPr lvl="0" rtl="0" eaLnBrk="1" latinLnBrk="0" hangingPunct="1"/>
            <a:r>
              <a:rPr lang="en-US" dirty="0" smtClean="0"/>
              <a:t>Potential source populations</a:t>
            </a:r>
            <a:endParaRPr lang="en-US" dirty="0"/>
          </a:p>
        </p:txBody>
      </p:sp>
      <p:pic>
        <p:nvPicPr>
          <p:cNvPr id="5122" name="Picture 2" descr="C:\MLScripts\DSL\ReportFigures\graphics\spp\bbbhnu00a1b_dens.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865187" y="2209800"/>
            <a:ext cx="3859213" cy="4000500"/>
          </a:xfrm>
          <a:prstGeom prst="rect">
            <a:avLst/>
          </a:prstGeom>
          <a:noFill/>
        </p:spPr>
      </p:pic>
      <p:pic>
        <p:nvPicPr>
          <p:cNvPr id="5123" name="Picture 3" descr="C:\MLScripts\DSL\ReportFigures\graphics\spp\bbbhnu00a1b_mda_dens.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903787" y="2209800"/>
            <a:ext cx="3859213" cy="4000500"/>
          </a:xfrm>
          <a:prstGeom prst="rect">
            <a:avLst/>
          </a:prstGeom>
          <a:noFill/>
        </p:spPr>
      </p:pic>
      <p:pic>
        <p:nvPicPr>
          <p:cNvPr id="8" name="Picture 3" descr="N:\MLOutput\graphics\conslands_dens.pn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81707" r="6589" b="3387"/>
          <a:stretch/>
        </p:blipFill>
        <p:spPr bwMode="auto">
          <a:xfrm>
            <a:off x="4634253" y="2590800"/>
            <a:ext cx="471147" cy="2916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2339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Habitat-specific data</a:t>
            </a:r>
            <a:endParaRPr lang="en-US" dirty="0"/>
          </a:p>
        </p:txBody>
      </p:sp>
      <p:sp>
        <p:nvSpPr>
          <p:cNvPr id="3" name="Content Placeholder 2"/>
          <p:cNvSpPr>
            <a:spLocks noGrp="1"/>
          </p:cNvSpPr>
          <p:nvPr>
            <p:ph idx="1"/>
          </p:nvPr>
        </p:nvSpPr>
        <p:spPr/>
        <p:txBody>
          <a:bodyPr/>
          <a:lstStyle/>
          <a:p>
            <a:pPr lvl="0" rtl="0" eaLnBrk="1" latinLnBrk="0" hangingPunct="1"/>
            <a:r>
              <a:rPr lang="en-US" dirty="0" smtClean="0"/>
              <a:t>Suitable sites</a:t>
            </a:r>
          </a:p>
          <a:p>
            <a:pPr lvl="0" rtl="0" eaLnBrk="1" latinLnBrk="0" hangingPunct="1"/>
            <a:r>
              <a:rPr lang="en-US" dirty="0" smtClean="0"/>
              <a:t>Conservation estate</a:t>
            </a:r>
          </a:p>
          <a:p>
            <a:pPr lvl="0" rtl="0" eaLnBrk="1" latinLnBrk="0" hangingPunct="1"/>
            <a:r>
              <a:rPr lang="en-US" dirty="0" smtClean="0"/>
              <a:t>Management potential</a:t>
            </a:r>
            <a:endParaRPr lang="en-US" dirty="0"/>
          </a:p>
        </p:txBody>
      </p:sp>
      <p:pic>
        <p:nvPicPr>
          <p:cNvPr id="4" name="Picture 3" descr="openpine_suit_00a2_cons_dens.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3400" y="2781292"/>
            <a:ext cx="3858776" cy="4000508"/>
          </a:xfrm>
          <a:prstGeom prst="rect">
            <a:avLst/>
          </a:prstGeom>
        </p:spPr>
      </p:pic>
      <p:pic>
        <p:nvPicPr>
          <p:cNvPr id="5" name="Picture 4" descr="urban00a2_dens.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572000" y="2781292"/>
            <a:ext cx="3858776" cy="4000508"/>
          </a:xfrm>
          <a:prstGeom prst="rect">
            <a:avLst/>
          </a:prstGeom>
        </p:spPr>
      </p:pic>
    </p:spTree>
    <p:extLst>
      <p:ext uri="{BB962C8B-B14F-4D97-AF65-F5344CB8AC3E}">
        <p14:creationId xmlns:p14="http://schemas.microsoft.com/office/powerpoint/2010/main" xmlns="" val="8760538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Presentation Outline</a:t>
            </a:r>
            <a:endParaRPr lang="en-US" dirty="0"/>
          </a:p>
        </p:txBody>
      </p:sp>
      <p:sp>
        <p:nvSpPr>
          <p:cNvPr id="3" name="Subtitle 2"/>
          <p:cNvSpPr>
            <a:spLocks noGrp="1"/>
          </p:cNvSpPr>
          <p:nvPr>
            <p:ph idx="1"/>
          </p:nvPr>
        </p:nvSpPr>
        <p:spPr/>
        <p:txBody>
          <a:bodyPr>
            <a:normAutofit/>
          </a:bodyPr>
          <a:lstStyle/>
          <a:p>
            <a:pPr lvl="0"/>
            <a:r>
              <a:rPr lang="en-US" dirty="0"/>
              <a:t>Project overview and </a:t>
            </a:r>
            <a:r>
              <a:rPr lang="en-US" dirty="0" smtClean="0"/>
              <a:t>objectives</a:t>
            </a:r>
            <a:endParaRPr lang="en-US" dirty="0"/>
          </a:p>
          <a:p>
            <a:pPr lvl="0"/>
            <a:r>
              <a:rPr lang="en-US" dirty="0"/>
              <a:t>Identifying conservation priorities </a:t>
            </a:r>
            <a:endParaRPr lang="en-US" dirty="0" smtClean="0"/>
          </a:p>
          <a:p>
            <a:pPr lvl="1"/>
            <a:r>
              <a:rPr lang="en-US" dirty="0" smtClean="0"/>
              <a:t>Identification </a:t>
            </a:r>
            <a:r>
              <a:rPr lang="en-US" dirty="0"/>
              <a:t>of focal </a:t>
            </a:r>
            <a:r>
              <a:rPr lang="en-US" dirty="0" smtClean="0"/>
              <a:t>species</a:t>
            </a:r>
            <a:endParaRPr lang="en-US" dirty="0"/>
          </a:p>
          <a:p>
            <a:pPr lvl="1"/>
            <a:r>
              <a:rPr lang="en-US" dirty="0"/>
              <a:t>Calculating priorities</a:t>
            </a:r>
          </a:p>
          <a:p>
            <a:pPr lvl="1"/>
            <a:r>
              <a:rPr lang="en-US" dirty="0" smtClean="0"/>
              <a:t>Selecting </a:t>
            </a:r>
            <a:r>
              <a:rPr lang="en-US" dirty="0"/>
              <a:t>focal areas</a:t>
            </a:r>
          </a:p>
          <a:p>
            <a:pPr lvl="2"/>
            <a:r>
              <a:rPr lang="en-US" dirty="0"/>
              <a:t>Input from Management Board</a:t>
            </a:r>
          </a:p>
          <a:p>
            <a:pPr lvl="0"/>
            <a:r>
              <a:rPr lang="en-US" dirty="0"/>
              <a:t>Availability &amp; application of </a:t>
            </a:r>
            <a:r>
              <a:rPr lang="en-US" dirty="0" smtClean="0"/>
              <a:t>data</a:t>
            </a:r>
            <a:endParaRPr lang="en-US" dirty="0"/>
          </a:p>
          <a:p>
            <a:pPr lvl="0"/>
            <a:r>
              <a:rPr lang="en-US" dirty="0"/>
              <a:t>Related </a:t>
            </a:r>
            <a:r>
              <a:rPr lang="en-US" dirty="0" smtClean="0"/>
              <a:t>project</a:t>
            </a:r>
            <a:endParaRPr lang="en-US" dirty="0"/>
          </a:p>
          <a:p>
            <a:pPr lvl="1"/>
            <a:r>
              <a:rPr lang="en-US" dirty="0" smtClean="0"/>
              <a:t>Optimal </a:t>
            </a:r>
            <a:r>
              <a:rPr lang="en-US" dirty="0"/>
              <a:t>Conservation Strategies</a:t>
            </a:r>
          </a:p>
        </p:txBody>
      </p:sp>
    </p:spTree>
    <p:extLst>
      <p:ext uri="{BB962C8B-B14F-4D97-AF65-F5344CB8AC3E}">
        <p14:creationId xmlns:p14="http://schemas.microsoft.com/office/powerpoint/2010/main" xmlns="" val="176690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Habitat-specific data</a:t>
            </a:r>
            <a:endParaRPr lang="en-US" dirty="0"/>
          </a:p>
        </p:txBody>
      </p:sp>
      <p:sp>
        <p:nvSpPr>
          <p:cNvPr id="3" name="Content Placeholder 2"/>
          <p:cNvSpPr>
            <a:spLocks noGrp="1"/>
          </p:cNvSpPr>
          <p:nvPr>
            <p:ph idx="1"/>
          </p:nvPr>
        </p:nvSpPr>
        <p:spPr/>
        <p:txBody>
          <a:bodyPr/>
          <a:lstStyle/>
          <a:p>
            <a:pPr lvl="0" rtl="0" eaLnBrk="1" latinLnBrk="0" hangingPunct="1"/>
            <a:r>
              <a:rPr lang="en-US" dirty="0" smtClean="0"/>
              <a:t>Suitable sites</a:t>
            </a:r>
          </a:p>
          <a:p>
            <a:pPr lvl="0" rtl="0" eaLnBrk="1" latinLnBrk="0" hangingPunct="1"/>
            <a:r>
              <a:rPr lang="en-US" dirty="0" smtClean="0"/>
              <a:t>Conservation estate</a:t>
            </a:r>
          </a:p>
          <a:p>
            <a:pPr lvl="0" rtl="0" eaLnBrk="1" latinLnBrk="0" hangingPunct="1"/>
            <a:r>
              <a:rPr lang="en-US" dirty="0" smtClean="0"/>
              <a:t>Management potential</a:t>
            </a:r>
            <a:endParaRPr lang="en-US" dirty="0"/>
          </a:p>
        </p:txBody>
      </p:sp>
      <p:pic>
        <p:nvPicPr>
          <p:cNvPr id="7" name="Picture 6" descr="grass_suit_10a2_cons_dens.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38200" y="2857492"/>
            <a:ext cx="3858776" cy="4000508"/>
          </a:xfrm>
          <a:prstGeom prst="rect">
            <a:avLst/>
          </a:prstGeom>
        </p:spPr>
      </p:pic>
      <p:pic>
        <p:nvPicPr>
          <p:cNvPr id="8" name="Picture 7" descr="urban10a2_dens.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800600" y="2857492"/>
            <a:ext cx="3858776" cy="4000508"/>
          </a:xfrm>
          <a:prstGeom prst="rect">
            <a:avLst/>
          </a:prstGeom>
        </p:spPr>
      </p:pic>
      <p:pic>
        <p:nvPicPr>
          <p:cNvPr id="9" name="Picture 3" descr="N:\MLOutput\graphics\conslands_dens.pn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81707" r="6589" b="3387"/>
          <a:stretch/>
        </p:blipFill>
        <p:spPr bwMode="auto">
          <a:xfrm>
            <a:off x="4572000" y="3331464"/>
            <a:ext cx="471147" cy="2916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6053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8" name="Rectangle 4"/>
          <p:cNvSpPr>
            <a:spLocks noGrp="1" noChangeArrowheads="1"/>
          </p:cNvSpPr>
          <p:nvPr>
            <p:ph type="title"/>
          </p:nvPr>
        </p:nvSpPr>
        <p:spPr/>
        <p:txBody>
          <a:bodyPr>
            <a:normAutofit/>
          </a:bodyPr>
          <a:lstStyle/>
          <a:p>
            <a:r>
              <a:rPr lang="en-US" dirty="0" smtClean="0"/>
              <a:t> </a:t>
            </a:r>
            <a:r>
              <a:rPr lang="en-US" dirty="0"/>
              <a:t>Priority </a:t>
            </a:r>
            <a:r>
              <a:rPr lang="en-US" dirty="0" smtClean="0"/>
              <a:t>model</a:t>
            </a:r>
            <a:endParaRPr lang="en-US" dirty="0"/>
          </a:p>
        </p:txBody>
      </p:sp>
      <p:sp>
        <p:nvSpPr>
          <p:cNvPr id="646149" name="Rectangle 5"/>
          <p:cNvSpPr>
            <a:spLocks noGrp="1" noChangeArrowheads="1"/>
          </p:cNvSpPr>
          <p:nvPr>
            <p:ph idx="1"/>
          </p:nvPr>
        </p:nvSpPr>
        <p:spPr/>
        <p:txBody>
          <a:bodyPr>
            <a:normAutofit fontScale="92500" lnSpcReduction="10000"/>
          </a:bodyPr>
          <a:lstStyle/>
          <a:p>
            <a:endParaRPr lang="en-US" dirty="0" smtClean="0"/>
          </a:p>
          <a:p>
            <a:endParaRPr lang="en-US" dirty="0" smtClean="0"/>
          </a:p>
          <a:p>
            <a:r>
              <a:rPr lang="en-US" dirty="0" smtClean="0"/>
              <a:t>Combine </a:t>
            </a:r>
            <a:r>
              <a:rPr lang="en-US" dirty="0"/>
              <a:t>densities to assign </a:t>
            </a:r>
            <a:r>
              <a:rPr lang="en-US" dirty="0" smtClean="0"/>
              <a:t>priority</a:t>
            </a:r>
            <a:br>
              <a:rPr lang="en-US" dirty="0" smtClean="0"/>
            </a:br>
            <a:endParaRPr lang="en-US" dirty="0"/>
          </a:p>
          <a:p>
            <a:r>
              <a:rPr lang="en-US" dirty="0"/>
              <a:t>Limiting factors (*)</a:t>
            </a:r>
          </a:p>
          <a:p>
            <a:pPr lvl="1"/>
            <a:r>
              <a:rPr lang="en-US" dirty="0"/>
              <a:t>Density of suitable sites for </a:t>
            </a:r>
            <a:r>
              <a:rPr lang="en-US" dirty="0" smtClean="0"/>
              <a:t>habitat </a:t>
            </a:r>
            <a:r>
              <a:rPr lang="en-US" i="1" dirty="0" smtClean="0"/>
              <a:t>x</a:t>
            </a:r>
            <a:r>
              <a:rPr lang="en-US" dirty="0" smtClean="0"/>
              <a:t> (S</a:t>
            </a:r>
            <a:r>
              <a:rPr lang="en-US" dirty="0"/>
              <a:t>)</a:t>
            </a:r>
          </a:p>
          <a:p>
            <a:pPr lvl="1"/>
            <a:r>
              <a:rPr lang="en-US" dirty="0"/>
              <a:t>Potential to </a:t>
            </a:r>
            <a:r>
              <a:rPr lang="en-US" dirty="0" smtClean="0"/>
              <a:t>manage (F</a:t>
            </a:r>
            <a:r>
              <a:rPr lang="en-US" dirty="0"/>
              <a:t>)</a:t>
            </a:r>
          </a:p>
          <a:p>
            <a:r>
              <a:rPr lang="en-US" dirty="0"/>
              <a:t>Compensatory factors (+)</a:t>
            </a:r>
          </a:p>
          <a:p>
            <a:pPr lvl="1"/>
            <a:r>
              <a:rPr lang="en-US" dirty="0"/>
              <a:t>Density of source populations (P)</a:t>
            </a:r>
          </a:p>
          <a:p>
            <a:pPr lvl="1"/>
            <a:r>
              <a:rPr lang="en-US" dirty="0"/>
              <a:t>Density of </a:t>
            </a:r>
            <a:r>
              <a:rPr lang="en-US" dirty="0" smtClean="0"/>
              <a:t>conservation estate (</a:t>
            </a:r>
            <a:r>
              <a:rPr lang="en-US" dirty="0"/>
              <a:t>L)</a:t>
            </a:r>
          </a:p>
          <a:p>
            <a:pPr lvl="1"/>
            <a:r>
              <a:rPr lang="en-US" dirty="0"/>
              <a:t>Density of </a:t>
            </a:r>
            <a:r>
              <a:rPr lang="en-US" dirty="0" smtClean="0"/>
              <a:t>potential habitat </a:t>
            </a:r>
            <a:r>
              <a:rPr lang="en-US" dirty="0"/>
              <a:t>(H)</a:t>
            </a:r>
          </a:p>
        </p:txBody>
      </p:sp>
      <p:sp>
        <p:nvSpPr>
          <p:cNvPr id="5" name="Rectangle 6"/>
          <p:cNvSpPr>
            <a:spLocks noChangeArrowheads="1"/>
          </p:cNvSpPr>
          <p:nvPr/>
        </p:nvSpPr>
        <p:spPr bwMode="auto">
          <a:xfrm>
            <a:off x="838200" y="1295400"/>
            <a:ext cx="7510389" cy="76944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pPr lvl="1" eaLnBrk="1" hangingPunct="1">
              <a:spcBef>
                <a:spcPct val="20000"/>
              </a:spcBef>
              <a:buClr>
                <a:schemeClr val="accent2"/>
              </a:buClr>
              <a:buSzPct val="70000"/>
              <a:buFont typeface="Wingdings" pitchFamily="2" charset="2"/>
              <a:buNone/>
            </a:pPr>
            <a:r>
              <a:rPr lang="en-US" sz="4400" b="1">
                <a:solidFill>
                  <a:schemeClr val="bg1"/>
                </a:solidFill>
              </a:rPr>
              <a:t>Priority = S*F*(P+L+H)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Habitat priorities</a:t>
            </a:r>
            <a:endParaRPr lang="en-US" dirty="0"/>
          </a:p>
        </p:txBody>
      </p:sp>
      <p:pic>
        <p:nvPicPr>
          <p:cNvPr id="4" name="Picture 3" descr="allufor_00a2_pr.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38200" y="1447800"/>
            <a:ext cx="3858776" cy="4000508"/>
          </a:xfrm>
          <a:prstGeom prst="rect">
            <a:avLst/>
          </a:prstGeom>
          <a:ln>
            <a:solidFill>
              <a:schemeClr val="accent1"/>
            </a:solidFill>
          </a:ln>
        </p:spPr>
      </p:pic>
      <p:pic>
        <p:nvPicPr>
          <p:cNvPr id="5" name="Picture 4" descr="beach_00a2_pr.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05345" y="1551709"/>
            <a:ext cx="3858776" cy="4000508"/>
          </a:xfrm>
          <a:prstGeom prst="rect">
            <a:avLst/>
          </a:prstGeom>
          <a:ln>
            <a:solidFill>
              <a:schemeClr val="accent1"/>
            </a:solidFill>
          </a:ln>
        </p:spPr>
      </p:pic>
      <p:pic>
        <p:nvPicPr>
          <p:cNvPr id="6" name="Picture 5" descr="estuary_00a2_pr.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572490" y="1655618"/>
            <a:ext cx="3858776" cy="4000508"/>
          </a:xfrm>
          <a:prstGeom prst="rect">
            <a:avLst/>
          </a:prstGeom>
          <a:ln>
            <a:solidFill>
              <a:schemeClr val="accent1"/>
            </a:solidFill>
          </a:ln>
        </p:spPr>
      </p:pic>
      <p:pic>
        <p:nvPicPr>
          <p:cNvPr id="7" name="Picture 6" descr="grass_00a2_pr.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939635" y="1759527"/>
            <a:ext cx="3858776" cy="4000508"/>
          </a:xfrm>
          <a:prstGeom prst="rect">
            <a:avLst/>
          </a:prstGeom>
          <a:ln>
            <a:solidFill>
              <a:schemeClr val="accent1"/>
            </a:solidFill>
          </a:ln>
        </p:spPr>
      </p:pic>
      <p:pic>
        <p:nvPicPr>
          <p:cNvPr id="8" name="Picture 7" descr="longleaf_00a2_pr.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2306780" y="1863436"/>
            <a:ext cx="3858776" cy="4000508"/>
          </a:xfrm>
          <a:prstGeom prst="rect">
            <a:avLst/>
          </a:prstGeom>
          <a:ln>
            <a:solidFill>
              <a:schemeClr val="accent1"/>
            </a:solidFill>
          </a:ln>
        </p:spPr>
      </p:pic>
      <p:pic>
        <p:nvPicPr>
          <p:cNvPr id="9" name="Picture 8" descr="marifor_00a2_pr.pn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2673925" y="1967345"/>
            <a:ext cx="3858776" cy="4000508"/>
          </a:xfrm>
          <a:prstGeom prst="rect">
            <a:avLst/>
          </a:prstGeom>
          <a:ln>
            <a:solidFill>
              <a:schemeClr val="accent1"/>
            </a:solidFill>
          </a:ln>
        </p:spPr>
      </p:pic>
      <p:pic>
        <p:nvPicPr>
          <p:cNvPr id="10" name="Picture 9" descr="nonallufor_00a2_pr.pn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041070" y="2071254"/>
            <a:ext cx="3858776" cy="4000508"/>
          </a:xfrm>
          <a:prstGeom prst="rect">
            <a:avLst/>
          </a:prstGeom>
          <a:ln>
            <a:solidFill>
              <a:schemeClr val="accent1"/>
            </a:solidFill>
          </a:ln>
        </p:spPr>
      </p:pic>
      <p:pic>
        <p:nvPicPr>
          <p:cNvPr id="11" name="Picture 10" descr="openpine_00a2_pr.png"/>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3408215" y="2175163"/>
            <a:ext cx="3858776" cy="4000508"/>
          </a:xfrm>
          <a:prstGeom prst="rect">
            <a:avLst/>
          </a:prstGeom>
          <a:ln>
            <a:solidFill>
              <a:schemeClr val="accent1"/>
            </a:solidFill>
          </a:ln>
        </p:spPr>
      </p:pic>
      <p:pic>
        <p:nvPicPr>
          <p:cNvPr id="12" name="Picture 11" descr="scrub_00a2_pr.png"/>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3775360" y="2279072"/>
            <a:ext cx="3858776" cy="4000508"/>
          </a:xfrm>
          <a:prstGeom prst="rect">
            <a:avLst/>
          </a:prstGeom>
          <a:ln>
            <a:solidFill>
              <a:schemeClr val="accent1"/>
            </a:solidFill>
          </a:ln>
        </p:spPr>
      </p:pic>
      <p:pic>
        <p:nvPicPr>
          <p:cNvPr id="13" name="Picture 12" descr="slopefor_00a2_pr.png"/>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4142505" y="2382981"/>
            <a:ext cx="3858776" cy="4000508"/>
          </a:xfrm>
          <a:prstGeom prst="rect">
            <a:avLst/>
          </a:prstGeom>
          <a:ln>
            <a:solidFill>
              <a:schemeClr val="accent1"/>
            </a:solidFill>
          </a:ln>
        </p:spPr>
      </p:pic>
      <p:pic>
        <p:nvPicPr>
          <p:cNvPr id="14" name="Picture 13" descr="uplandfor_00a2_pr.png"/>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4509650" y="2486890"/>
            <a:ext cx="3858776" cy="4000508"/>
          </a:xfrm>
          <a:prstGeom prst="rect">
            <a:avLst/>
          </a:prstGeom>
          <a:ln>
            <a:solidFill>
              <a:schemeClr val="accent1"/>
            </a:solidFill>
          </a:ln>
        </p:spPr>
      </p:pic>
      <p:pic>
        <p:nvPicPr>
          <p:cNvPr id="15" name="Picture 14" descr="wetland_00a2_pr.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4876800" y="2590800"/>
            <a:ext cx="3858776" cy="4000508"/>
          </a:xfrm>
          <a:prstGeom prst="rect">
            <a:avLst/>
          </a:prstGeom>
          <a:ln>
            <a:solidFill>
              <a:schemeClr val="accent1"/>
            </a:solidFill>
          </a:ln>
        </p:spPr>
      </p:pic>
      <p:pic>
        <p:nvPicPr>
          <p:cNvPr id="17" name="Picture 3" descr="N:\MLOutput\graphics\conslands_dens.png"/>
          <p:cNvPicPr>
            <a:picLocks noChangeAspect="1" noChangeArrowheads="1"/>
          </p:cNvPicPr>
          <p:nvPr/>
        </p:nvPicPr>
        <p:blipFill rotWithShape="1">
          <a:blip r:embed="rId15" cstate="screen">
            <a:extLst>
              <a:ext uri="{28A0092B-C50C-407E-A947-70E740481C1C}">
                <a14:useLocalDpi xmlns:a14="http://schemas.microsoft.com/office/drawing/2010/main" xmlns=""/>
              </a:ext>
            </a:extLst>
          </a:blip>
          <a:srcRect l="81707" r="6589" b="3387"/>
          <a:stretch/>
        </p:blipFill>
        <p:spPr bwMode="auto">
          <a:xfrm>
            <a:off x="214653" y="1752600"/>
            <a:ext cx="471147" cy="2916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09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descr="C:\MLScripts\DSL\ReportFigures\graphics\CompYrs\a2\openpine_00a2_pr.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37" name="Picture 13" descr="C:\MLScripts\DSL\ReportFigures\graphics\CompYrs\a1b\openpine_10a1b_pr.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sp>
        <p:nvSpPr>
          <p:cNvPr id="2" name="Title 1"/>
          <p:cNvSpPr>
            <a:spLocks noGrp="1"/>
          </p:cNvSpPr>
          <p:nvPr>
            <p:ph type="title"/>
          </p:nvPr>
        </p:nvSpPr>
        <p:spPr/>
        <p:txBody>
          <a:bodyPr>
            <a:normAutofit/>
          </a:bodyPr>
          <a:lstStyle/>
          <a:p>
            <a:pPr rtl="0" eaLnBrk="1" latinLnBrk="0" hangingPunct="1"/>
            <a:r>
              <a:rPr lang="en-US" dirty="0" smtClean="0"/>
              <a:t>Temporal dynamics</a:t>
            </a:r>
            <a:endParaRPr lang="en-US" dirty="0"/>
          </a:p>
        </p:txBody>
      </p:sp>
      <p:pic>
        <p:nvPicPr>
          <p:cNvPr id="1027" name="Picture 3" descr="C:\MLScripts\DSL\ReportFigures\graphics\CompYrs\a2\estuary_00a2_pr.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28" name="Picture 4" descr="C:\MLScripts\DSL\ReportFigures\graphics\CompYrs\a2\estuary_10a2_pr.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29" name="Picture 5" descr="C:\MLScripts\DSL\ReportFigures\graphics\CompYrs\a2\estuary_20a2_pr.pn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30" name="Picture 6" descr="C:\MLScripts\DSL\ReportFigures\graphics\CompYrs\a2\estuary_30a2_pr.pn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31" name="Picture 7" descr="C:\MLScripts\DSL\ReportFigures\graphics\CompYrs\a2\estuary_40a2_pr.pn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32" name="Picture 8" descr="C:\MLScripts\DSL\ReportFigures\graphics\CompYrs\a2\estuary_50a2_pr.pn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33" name="Picture 9" descr="C:\MLScripts\DSL\ReportFigures\graphics\CompYrs\a2\estuary_60a2_pr.png"/>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34" name="Picture 10" descr="C:\MLScripts\DSL\ReportFigures\graphics\CompYrs\a2\estuary_70a2_pr.png"/>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35" name="Picture 11" descr="C:\MLScripts\DSL\ReportFigures\graphics\CompYrs\a2\estuary_80a2_pr.png"/>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36" name="Picture 12" descr="C:\MLScripts\DSL\ReportFigures\graphics\CompYrs\a2\estuary_90a2_pr.png"/>
          <p:cNvPicPr>
            <a:picLocks noChangeAspect="1"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26" name="Picture 2" descr="C:\MLScripts\DSL\ReportFigures\graphics\CompYrs\a2\estuary_99a2_pr.png"/>
          <p:cNvPicPr>
            <a:picLocks noChangeAspect="1"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0" y="1295400"/>
            <a:ext cx="4572000" cy="4739382"/>
          </a:xfrm>
          <a:prstGeom prst="rect">
            <a:avLst/>
          </a:prstGeom>
          <a:noFill/>
        </p:spPr>
      </p:pic>
      <p:pic>
        <p:nvPicPr>
          <p:cNvPr id="1038" name="Picture 14" descr="C:\MLScripts\DSL\ReportFigures\graphics\CompYrs\a1b\openpine_20a1b_pr.png"/>
          <p:cNvPicPr>
            <a:picLocks noChangeAspect="1" noChangeArrowheads="1"/>
          </p:cNvPicPr>
          <p:nvPr/>
        </p:nvPicPr>
        <p:blipFill>
          <a:blip r:embed="rId16"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39" name="Picture 15" descr="C:\MLScripts\DSL\ReportFigures\graphics\CompYrs\a1b\openpine_30a1b_pr.png"/>
          <p:cNvPicPr>
            <a:picLocks noChangeAspect="1" noChangeArrowheads="1"/>
          </p:cNvPicPr>
          <p:nvPr/>
        </p:nvPicPr>
        <p:blipFill>
          <a:blip r:embed="rId17"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40" name="Picture 16" descr="C:\MLScripts\DSL\ReportFigures\graphics\CompYrs\a1b\openpine_40a1b_pr.png"/>
          <p:cNvPicPr>
            <a:picLocks noChangeAspect="1" noChangeArrowheads="1"/>
          </p:cNvPicPr>
          <p:nvPr/>
        </p:nvPicPr>
        <p:blipFill>
          <a:blip r:embed="rId18"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41" name="Picture 17" descr="C:\MLScripts\DSL\ReportFigures\graphics\CompYrs\a1b\openpine_50a1b_pr.png"/>
          <p:cNvPicPr>
            <a:picLocks noChangeAspect="1" noChangeArrowheads="1"/>
          </p:cNvPicPr>
          <p:nvPr/>
        </p:nvPicPr>
        <p:blipFill>
          <a:blip r:embed="rId19"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42" name="Picture 18" descr="C:\MLScripts\DSL\ReportFigures\graphics\CompYrs\a1b\openpine_60a1b_pr.png"/>
          <p:cNvPicPr>
            <a:picLocks noChangeAspect="1" noChangeArrowheads="1"/>
          </p:cNvPicPr>
          <p:nvPr/>
        </p:nvPicPr>
        <p:blipFill>
          <a:blip r:embed="rId20"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43" name="Picture 19" descr="C:\MLScripts\DSL\ReportFigures\graphics\CompYrs\a1b\openpine_70a1b_pr.png"/>
          <p:cNvPicPr>
            <a:picLocks noChangeAspect="1" noChangeArrowheads="1"/>
          </p:cNvPicPr>
          <p:nvPr/>
        </p:nvPicPr>
        <p:blipFill>
          <a:blip r:embed="rId21"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44" name="Picture 20" descr="C:\MLScripts\DSL\ReportFigures\graphics\CompYrs\a1b\openpine_80a1b_pr.png"/>
          <p:cNvPicPr>
            <a:picLocks noChangeAspect="1" noChangeArrowheads="1"/>
          </p:cNvPicPr>
          <p:nvPr/>
        </p:nvPicPr>
        <p:blipFill>
          <a:blip r:embed="rId22"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45" name="Picture 21" descr="C:\MLScripts\DSL\ReportFigures\graphics\CompYrs\a1b\openpine_90a1b_pr.png"/>
          <p:cNvPicPr>
            <a:picLocks noChangeAspect="1" noChangeArrowheads="1"/>
          </p:cNvPicPr>
          <p:nvPr/>
        </p:nvPicPr>
        <p:blipFill>
          <a:blip r:embed="rId23"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1046" name="Picture 22" descr="C:\MLScripts\DSL\ReportFigures\graphics\CompYrs\a1b\openpine_99a1b_pr.png"/>
          <p:cNvPicPr>
            <a:picLocks noChangeAspect="1" noChangeArrowheads="1"/>
          </p:cNvPicPr>
          <p:nvPr/>
        </p:nvPicPr>
        <p:blipFill>
          <a:blip r:embed="rId24"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sp>
        <p:nvSpPr>
          <p:cNvPr id="36" name="Up Arrow 35"/>
          <p:cNvSpPr/>
          <p:nvPr/>
        </p:nvSpPr>
        <p:spPr>
          <a:xfrm>
            <a:off x="2043684" y="5701010"/>
            <a:ext cx="484632" cy="408980"/>
          </a:xfrm>
          <a:prstGeom prst="upArrow">
            <a:avLst/>
          </a:prstGeom>
          <a:solidFill>
            <a:srgbClr val="FF0000"/>
          </a:solidFill>
          <a:ln>
            <a:solidFill>
              <a:schemeClr val="bg2">
                <a:lumMod val="50000"/>
                <a:lumOff val="50000"/>
              </a:schemeClr>
            </a:solidFill>
          </a:ln>
        </p:spPr>
        <p:txBody>
          <a:bodyPr wrap="square" rtlCol="0" anchor="ctr">
            <a:spAutoFit/>
          </a:bodyPr>
          <a:lstStyle/>
          <a:p>
            <a:pPr marL="6350" algn="ctr"/>
            <a:endParaRPr lang="en-US" sz="1400" dirty="0" smtClean="0"/>
          </a:p>
        </p:txBody>
      </p:sp>
      <p:pic>
        <p:nvPicPr>
          <p:cNvPr id="27" name="Picture 3" descr="N:\MLOutput\graphics\conslands_dens.png"/>
          <p:cNvPicPr>
            <a:picLocks noChangeAspect="1" noChangeArrowheads="1"/>
          </p:cNvPicPr>
          <p:nvPr/>
        </p:nvPicPr>
        <p:blipFill rotWithShape="1">
          <a:blip r:embed="rId25" cstate="screen">
            <a:extLst>
              <a:ext uri="{28A0092B-C50C-407E-A947-70E740481C1C}">
                <a14:useLocalDpi xmlns:a14="http://schemas.microsoft.com/office/drawing/2010/main" xmlns=""/>
              </a:ext>
            </a:extLst>
          </a:blip>
          <a:srcRect l="81707" r="6589" b="3387"/>
          <a:stretch/>
        </p:blipFill>
        <p:spPr bwMode="auto">
          <a:xfrm>
            <a:off x="4267200" y="1524000"/>
            <a:ext cx="471147" cy="2916936"/>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Up Arrow 37"/>
          <p:cNvSpPr/>
          <p:nvPr/>
        </p:nvSpPr>
        <p:spPr>
          <a:xfrm>
            <a:off x="6705600" y="5715000"/>
            <a:ext cx="484632" cy="408980"/>
          </a:xfrm>
          <a:prstGeom prst="upArrow">
            <a:avLst/>
          </a:prstGeom>
          <a:solidFill>
            <a:srgbClr val="FF0000"/>
          </a:solidFill>
          <a:ln>
            <a:solidFill>
              <a:schemeClr val="bg2">
                <a:lumMod val="50000"/>
                <a:lumOff val="50000"/>
              </a:schemeClr>
            </a:solidFill>
          </a:ln>
        </p:spPr>
        <p:txBody>
          <a:bodyPr wrap="square" rtlCol="0" anchor="ctr">
            <a:spAutoFit/>
          </a:bodyPr>
          <a:lstStyle/>
          <a:p>
            <a:pPr marL="6350" algn="ctr"/>
            <a:endParaRPr lang="en-US" sz="1400" dirty="0" smtClean="0"/>
          </a:p>
        </p:txBody>
      </p:sp>
    </p:spTree>
    <p:extLst>
      <p:ext uri="{BB962C8B-B14F-4D97-AF65-F5344CB8AC3E}">
        <p14:creationId xmlns:p14="http://schemas.microsoft.com/office/powerpoint/2010/main" xmlns="" val="31909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2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030"/>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031"/>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032"/>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1033"/>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034"/>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1035"/>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1036"/>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nodeType="afterEffect">
                                  <p:stCondLst>
                                    <p:cond delay="1000"/>
                                  </p:stCondLst>
                                  <p:childTnLst>
                                    <p:set>
                                      <p:cBhvr>
                                        <p:cTn id="33" dur="1" fill="hold">
                                          <p:stCondLst>
                                            <p:cond delay="0"/>
                                          </p:stCondLst>
                                        </p:cTn>
                                        <p:tgtEl>
                                          <p:spTgt spid="10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1037"/>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1000"/>
                                  </p:stCondLst>
                                  <p:childTnLst>
                                    <p:set>
                                      <p:cBhvr>
                                        <p:cTn id="46" dur="1" fill="hold">
                                          <p:stCondLst>
                                            <p:cond delay="0"/>
                                          </p:stCondLst>
                                        </p:cTn>
                                        <p:tgtEl>
                                          <p:spTgt spid="1038"/>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1000"/>
                                  </p:stCondLst>
                                  <p:childTnLst>
                                    <p:set>
                                      <p:cBhvr>
                                        <p:cTn id="49" dur="1" fill="hold">
                                          <p:stCondLst>
                                            <p:cond delay="0"/>
                                          </p:stCondLst>
                                        </p:cTn>
                                        <p:tgtEl>
                                          <p:spTgt spid="1039"/>
                                        </p:tgtEl>
                                        <p:attrNameLst>
                                          <p:attrName>style.visibility</p:attrName>
                                        </p:attrNameLst>
                                      </p:cBhvr>
                                      <p:to>
                                        <p:strVal val="visible"/>
                                      </p:to>
                                    </p:set>
                                  </p:childTnLst>
                                </p:cTn>
                              </p:par>
                            </p:childTnLst>
                          </p:cTn>
                        </p:par>
                        <p:par>
                          <p:cTn id="50" fill="hold">
                            <p:stCondLst>
                              <p:cond delay="3000"/>
                            </p:stCondLst>
                            <p:childTnLst>
                              <p:par>
                                <p:cTn id="51" presetID="1" presetClass="entr" presetSubtype="0" fill="hold" nodeType="afterEffect">
                                  <p:stCondLst>
                                    <p:cond delay="1000"/>
                                  </p:stCondLst>
                                  <p:childTnLst>
                                    <p:set>
                                      <p:cBhvr>
                                        <p:cTn id="52" dur="1" fill="hold">
                                          <p:stCondLst>
                                            <p:cond delay="0"/>
                                          </p:stCondLst>
                                        </p:cTn>
                                        <p:tgtEl>
                                          <p:spTgt spid="1040"/>
                                        </p:tgtEl>
                                        <p:attrNameLst>
                                          <p:attrName>style.visibility</p:attrName>
                                        </p:attrNameLst>
                                      </p:cBhvr>
                                      <p:to>
                                        <p:strVal val="visible"/>
                                      </p:to>
                                    </p:set>
                                  </p:childTnLst>
                                </p:cTn>
                              </p:par>
                            </p:childTnLst>
                          </p:cTn>
                        </p:par>
                        <p:par>
                          <p:cTn id="53" fill="hold">
                            <p:stCondLst>
                              <p:cond delay="4000"/>
                            </p:stCondLst>
                            <p:childTnLst>
                              <p:par>
                                <p:cTn id="54" presetID="1" presetClass="entr" presetSubtype="0" fill="hold" nodeType="afterEffect">
                                  <p:stCondLst>
                                    <p:cond delay="1000"/>
                                  </p:stCondLst>
                                  <p:childTnLst>
                                    <p:set>
                                      <p:cBhvr>
                                        <p:cTn id="55" dur="1" fill="hold">
                                          <p:stCondLst>
                                            <p:cond delay="0"/>
                                          </p:stCondLst>
                                        </p:cTn>
                                        <p:tgtEl>
                                          <p:spTgt spid="1041"/>
                                        </p:tgtEl>
                                        <p:attrNameLst>
                                          <p:attrName>style.visibility</p:attrName>
                                        </p:attrNameLst>
                                      </p:cBhvr>
                                      <p:to>
                                        <p:strVal val="visible"/>
                                      </p:to>
                                    </p:set>
                                  </p:childTnLst>
                                </p:cTn>
                              </p:par>
                            </p:childTnLst>
                          </p:cTn>
                        </p:par>
                        <p:par>
                          <p:cTn id="56" fill="hold">
                            <p:stCondLst>
                              <p:cond delay="5000"/>
                            </p:stCondLst>
                            <p:childTnLst>
                              <p:par>
                                <p:cTn id="57" presetID="1" presetClass="entr" presetSubtype="0" fill="hold" nodeType="afterEffect">
                                  <p:stCondLst>
                                    <p:cond delay="1000"/>
                                  </p:stCondLst>
                                  <p:childTnLst>
                                    <p:set>
                                      <p:cBhvr>
                                        <p:cTn id="58" dur="1" fill="hold">
                                          <p:stCondLst>
                                            <p:cond delay="0"/>
                                          </p:stCondLst>
                                        </p:cTn>
                                        <p:tgtEl>
                                          <p:spTgt spid="1042"/>
                                        </p:tgtEl>
                                        <p:attrNameLst>
                                          <p:attrName>style.visibility</p:attrName>
                                        </p:attrNameLst>
                                      </p:cBhvr>
                                      <p:to>
                                        <p:strVal val="visible"/>
                                      </p:to>
                                    </p:set>
                                  </p:childTnLst>
                                </p:cTn>
                              </p:par>
                            </p:childTnLst>
                          </p:cTn>
                        </p:par>
                        <p:par>
                          <p:cTn id="59" fill="hold">
                            <p:stCondLst>
                              <p:cond delay="6000"/>
                            </p:stCondLst>
                            <p:childTnLst>
                              <p:par>
                                <p:cTn id="60" presetID="1" presetClass="entr" presetSubtype="0" fill="hold" nodeType="afterEffect">
                                  <p:stCondLst>
                                    <p:cond delay="1000"/>
                                  </p:stCondLst>
                                  <p:childTnLst>
                                    <p:set>
                                      <p:cBhvr>
                                        <p:cTn id="61" dur="1" fill="hold">
                                          <p:stCondLst>
                                            <p:cond delay="0"/>
                                          </p:stCondLst>
                                        </p:cTn>
                                        <p:tgtEl>
                                          <p:spTgt spid="1043"/>
                                        </p:tgtEl>
                                        <p:attrNameLst>
                                          <p:attrName>style.visibility</p:attrName>
                                        </p:attrNameLst>
                                      </p:cBhvr>
                                      <p:to>
                                        <p:strVal val="visible"/>
                                      </p:to>
                                    </p:set>
                                  </p:childTnLst>
                                </p:cTn>
                              </p:par>
                            </p:childTnLst>
                          </p:cTn>
                        </p:par>
                        <p:par>
                          <p:cTn id="62" fill="hold">
                            <p:stCondLst>
                              <p:cond delay="7000"/>
                            </p:stCondLst>
                            <p:childTnLst>
                              <p:par>
                                <p:cTn id="63" presetID="1" presetClass="entr" presetSubtype="0" fill="hold" nodeType="afterEffect">
                                  <p:stCondLst>
                                    <p:cond delay="1000"/>
                                  </p:stCondLst>
                                  <p:childTnLst>
                                    <p:set>
                                      <p:cBhvr>
                                        <p:cTn id="64" dur="1" fill="hold">
                                          <p:stCondLst>
                                            <p:cond delay="0"/>
                                          </p:stCondLst>
                                        </p:cTn>
                                        <p:tgtEl>
                                          <p:spTgt spid="1044"/>
                                        </p:tgtEl>
                                        <p:attrNameLst>
                                          <p:attrName>style.visibility</p:attrName>
                                        </p:attrNameLst>
                                      </p:cBhvr>
                                      <p:to>
                                        <p:strVal val="visible"/>
                                      </p:to>
                                    </p:set>
                                  </p:childTnLst>
                                </p:cTn>
                              </p:par>
                            </p:childTnLst>
                          </p:cTn>
                        </p:par>
                        <p:par>
                          <p:cTn id="65" fill="hold">
                            <p:stCondLst>
                              <p:cond delay="8000"/>
                            </p:stCondLst>
                            <p:childTnLst>
                              <p:par>
                                <p:cTn id="66" presetID="1" presetClass="entr" presetSubtype="0" fill="hold" nodeType="afterEffect">
                                  <p:stCondLst>
                                    <p:cond delay="1000"/>
                                  </p:stCondLst>
                                  <p:childTnLst>
                                    <p:set>
                                      <p:cBhvr>
                                        <p:cTn id="67" dur="1" fill="hold">
                                          <p:stCondLst>
                                            <p:cond delay="0"/>
                                          </p:stCondLst>
                                        </p:cTn>
                                        <p:tgtEl>
                                          <p:spTgt spid="1045"/>
                                        </p:tgtEl>
                                        <p:attrNameLst>
                                          <p:attrName>style.visibility</p:attrName>
                                        </p:attrNameLst>
                                      </p:cBhvr>
                                      <p:to>
                                        <p:strVal val="visible"/>
                                      </p:to>
                                    </p:set>
                                  </p:childTnLst>
                                </p:cTn>
                              </p:par>
                            </p:childTnLst>
                          </p:cTn>
                        </p:par>
                        <p:par>
                          <p:cTn id="68" fill="hold">
                            <p:stCondLst>
                              <p:cond delay="9000"/>
                            </p:stCondLst>
                            <p:childTnLst>
                              <p:par>
                                <p:cTn id="69" presetID="1" presetClass="entr" presetSubtype="0" fill="hold" nodeType="afterEffect">
                                  <p:stCondLst>
                                    <p:cond delay="1000"/>
                                  </p:stCondLst>
                                  <p:childTnLst>
                                    <p:set>
                                      <p:cBhvr>
                                        <p:cTn id="70"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Integrating temporal dynamics</a:t>
            </a:r>
            <a:endParaRPr lang="en-US" dirty="0"/>
          </a:p>
        </p:txBody>
      </p:sp>
      <p:pic>
        <p:nvPicPr>
          <p:cNvPr id="29" name="Picture 24" descr="C:\MLScripts\DSL\ReportFigures\graphics\Combined\allyrsestuary_00+99a2nd.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 y="1280418"/>
            <a:ext cx="4572000" cy="4739382"/>
          </a:xfrm>
          <a:prstGeom prst="rect">
            <a:avLst/>
          </a:prstGeom>
          <a:noFill/>
        </p:spPr>
      </p:pic>
      <p:pic>
        <p:nvPicPr>
          <p:cNvPr id="30" name="Picture 3" descr="N:\MLOutput\graphics\conslands_dens.pn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81707" r="6589" b="3387"/>
          <a:stretch/>
        </p:blipFill>
        <p:spPr bwMode="auto">
          <a:xfrm>
            <a:off x="4267200" y="1524000"/>
            <a:ext cx="471147" cy="2916936"/>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MLScripts\DSL\ReportFigures\graphics\Combined\allyrsopenpine_10+99a1bnd.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572000" y="1280418"/>
            <a:ext cx="4572000" cy="4739382"/>
          </a:xfrm>
          <a:prstGeom prst="rect">
            <a:avLst/>
          </a:prstGeom>
          <a:noFill/>
        </p:spPr>
      </p:pic>
    </p:spTree>
    <p:extLst>
      <p:ext uri="{BB962C8B-B14F-4D97-AF65-F5344CB8AC3E}">
        <p14:creationId xmlns:p14="http://schemas.microsoft.com/office/powerpoint/2010/main" xmlns="" val="3190909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C:\MLScripts\DSL\ReportFigures\graphics\Combined\allyrsestuary_00+99a1bnd.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1280418"/>
            <a:ext cx="4572000" cy="4739382"/>
          </a:xfrm>
          <a:prstGeom prst="rect">
            <a:avLst/>
          </a:prstGeom>
          <a:noFill/>
        </p:spPr>
      </p:pic>
      <p:sp>
        <p:nvSpPr>
          <p:cNvPr id="2" name="Title 1"/>
          <p:cNvSpPr>
            <a:spLocks noGrp="1"/>
          </p:cNvSpPr>
          <p:nvPr>
            <p:ph type="title" idx="4294967295"/>
          </p:nvPr>
        </p:nvSpPr>
        <p:spPr>
          <a:xfrm>
            <a:off x="1295400" y="228600"/>
            <a:ext cx="7848600" cy="776288"/>
          </a:xfrm>
        </p:spPr>
        <p:txBody>
          <a:bodyPr>
            <a:normAutofit/>
          </a:bodyPr>
          <a:lstStyle/>
          <a:p>
            <a:pPr rtl="0" eaLnBrk="1" latinLnBrk="0" hangingPunct="1"/>
            <a:r>
              <a:rPr lang="en-US" dirty="0" smtClean="0"/>
              <a:t>Comparing emission scenarios</a:t>
            </a:r>
            <a:endParaRPr lang="en-US" dirty="0"/>
          </a:p>
        </p:txBody>
      </p:sp>
      <p:pic>
        <p:nvPicPr>
          <p:cNvPr id="2057" name="Picture 9" descr="C:\MLScripts\DSL\ReportFigures\graphics\Combined\allyrsopenpine_00+99a1bnd.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2059" name="Picture 11" descr="C:\MLScripts\DSL\ReportFigures\graphics\Combined\allyrsopenpine_00+99b1nd.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2058" name="Picture 10" descr="C:\MLScripts\DSL\ReportFigures\graphics\Combined\allyrsopenpine_00+99a2nd.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572000" y="1295400"/>
            <a:ext cx="4572000" cy="4739382"/>
          </a:xfrm>
          <a:prstGeom prst="rect">
            <a:avLst/>
          </a:prstGeom>
          <a:noFill/>
        </p:spPr>
      </p:pic>
      <p:pic>
        <p:nvPicPr>
          <p:cNvPr id="2060" name="Picture 12" descr="C:\MLScripts\DSL\ReportFigures\graphics\Combined\allyrsestuary_00+99b1nd.pn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0" y="1280418"/>
            <a:ext cx="4572000" cy="4739382"/>
          </a:xfrm>
          <a:prstGeom prst="rect">
            <a:avLst/>
          </a:prstGeom>
          <a:noFill/>
        </p:spPr>
      </p:pic>
      <p:pic>
        <p:nvPicPr>
          <p:cNvPr id="2062" name="Picture 14" descr="C:\MLScripts\DSL\ReportFigures\graphics\Combined\allyrsestuary_00+99a2nd.pn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0" y="1280418"/>
            <a:ext cx="4572000" cy="4739382"/>
          </a:xfrm>
          <a:prstGeom prst="rect">
            <a:avLst/>
          </a:prstGeom>
          <a:noFill/>
        </p:spPr>
      </p:pic>
      <p:sp>
        <p:nvSpPr>
          <p:cNvPr id="12" name="Up Arrow 11"/>
          <p:cNvSpPr/>
          <p:nvPr/>
        </p:nvSpPr>
        <p:spPr>
          <a:xfrm>
            <a:off x="2043684" y="5672038"/>
            <a:ext cx="484632" cy="408980"/>
          </a:xfrm>
          <a:prstGeom prst="upArrow">
            <a:avLst/>
          </a:prstGeom>
          <a:solidFill>
            <a:srgbClr val="FF0000"/>
          </a:solidFill>
          <a:ln>
            <a:solidFill>
              <a:schemeClr val="bg2">
                <a:lumMod val="50000"/>
                <a:lumOff val="50000"/>
              </a:schemeClr>
            </a:solidFill>
          </a:ln>
        </p:spPr>
        <p:txBody>
          <a:bodyPr wrap="square" rtlCol="0" anchor="ctr">
            <a:spAutoFit/>
          </a:bodyPr>
          <a:lstStyle/>
          <a:p>
            <a:pPr marL="6350" algn="ctr"/>
            <a:endParaRPr lang="en-US" sz="1400" dirty="0" smtClean="0"/>
          </a:p>
        </p:txBody>
      </p:sp>
      <p:pic>
        <p:nvPicPr>
          <p:cNvPr id="13" name="Picture 3" descr="N:\MLOutput\graphics\conslands_dens.pn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l="81707" r="6589" b="3387"/>
          <a:stretch/>
        </p:blipFill>
        <p:spPr bwMode="auto">
          <a:xfrm>
            <a:off x="4267200" y="1524000"/>
            <a:ext cx="471147" cy="291693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Up Arrow 13"/>
          <p:cNvSpPr/>
          <p:nvPr/>
        </p:nvSpPr>
        <p:spPr>
          <a:xfrm>
            <a:off x="6615684" y="5687020"/>
            <a:ext cx="484632" cy="408980"/>
          </a:xfrm>
          <a:prstGeom prst="upArrow">
            <a:avLst/>
          </a:prstGeom>
          <a:solidFill>
            <a:srgbClr val="FF0000"/>
          </a:solidFill>
          <a:ln>
            <a:solidFill>
              <a:schemeClr val="bg2">
                <a:lumMod val="50000"/>
                <a:lumOff val="50000"/>
              </a:schemeClr>
            </a:solidFill>
          </a:ln>
        </p:spPr>
        <p:txBody>
          <a:bodyPr wrap="square" rtlCol="0" anchor="ctr">
            <a:spAutoFit/>
          </a:bodyPr>
          <a:lstStyle/>
          <a:p>
            <a:pPr marL="6350" algn="ctr"/>
            <a:endParaRPr lang="en-US" sz="1400" dirty="0" smtClean="0"/>
          </a:p>
        </p:txBody>
      </p:sp>
    </p:spTree>
    <p:extLst>
      <p:ext uri="{BB962C8B-B14F-4D97-AF65-F5344CB8AC3E}">
        <p14:creationId xmlns:p14="http://schemas.microsoft.com/office/powerpoint/2010/main" xmlns="" val="20808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MLScripts\DSL\ReportFigures\graphics\Combined\allyrsestuary_00+99a1bnd.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1428750"/>
            <a:ext cx="4572000" cy="4739382"/>
          </a:xfrm>
          <a:prstGeom prst="rect">
            <a:avLst/>
          </a:prstGeom>
          <a:noFill/>
        </p:spPr>
      </p:pic>
      <p:pic>
        <p:nvPicPr>
          <p:cNvPr id="4101" name="Picture 5" descr="C:\MLScripts\DSL\ReportFigures\graphics\Combined\allyrsopenpine_00+99a1bnd.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572000" y="1428750"/>
            <a:ext cx="4572000" cy="4739382"/>
          </a:xfrm>
          <a:prstGeom prst="rect">
            <a:avLst/>
          </a:prstGeom>
          <a:noFill/>
        </p:spPr>
      </p:pic>
      <p:sp>
        <p:nvSpPr>
          <p:cNvPr id="2" name="Title 1"/>
          <p:cNvSpPr>
            <a:spLocks noGrp="1"/>
          </p:cNvSpPr>
          <p:nvPr>
            <p:ph type="title"/>
          </p:nvPr>
        </p:nvSpPr>
        <p:spPr/>
        <p:txBody>
          <a:bodyPr>
            <a:normAutofit/>
          </a:bodyPr>
          <a:lstStyle/>
          <a:p>
            <a:pPr rtl="0" eaLnBrk="1" latinLnBrk="0" hangingPunct="1"/>
            <a:r>
              <a:rPr lang="en-US" dirty="0" smtClean="0"/>
              <a:t>Discounting future scenarios</a:t>
            </a:r>
            <a:endParaRPr lang="en-US" dirty="0"/>
          </a:p>
        </p:txBody>
      </p:sp>
      <p:pic>
        <p:nvPicPr>
          <p:cNvPr id="4100" name="Picture 4" descr="C:\MLScripts\DSL\ReportFigures\graphics\Combined\allyrsopenpine_0+99a1bd04.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572000" y="1428750"/>
            <a:ext cx="4572000" cy="4739382"/>
          </a:xfrm>
          <a:prstGeom prst="rect">
            <a:avLst/>
          </a:prstGeom>
          <a:noFill/>
        </p:spPr>
      </p:pic>
      <p:pic>
        <p:nvPicPr>
          <p:cNvPr id="4103" name="Picture 7" descr="C:\MLScripts\DSL\ReportFigures\graphics\Combined\allyrsestuary_0+99a1bd04.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0" y="1371600"/>
            <a:ext cx="4572000" cy="4739382"/>
          </a:xfrm>
          <a:prstGeom prst="rect">
            <a:avLst/>
          </a:prstGeom>
          <a:noFill/>
        </p:spPr>
      </p:pic>
      <p:sp>
        <p:nvSpPr>
          <p:cNvPr id="9" name="Up Arrow 8"/>
          <p:cNvSpPr/>
          <p:nvPr/>
        </p:nvSpPr>
        <p:spPr>
          <a:xfrm>
            <a:off x="2043684" y="5672038"/>
            <a:ext cx="484632" cy="408980"/>
          </a:xfrm>
          <a:prstGeom prst="upArrow">
            <a:avLst/>
          </a:prstGeom>
          <a:solidFill>
            <a:srgbClr val="FF0000"/>
          </a:solidFill>
          <a:ln>
            <a:solidFill>
              <a:schemeClr val="bg2">
                <a:lumMod val="50000"/>
                <a:lumOff val="50000"/>
              </a:schemeClr>
            </a:solidFill>
          </a:ln>
        </p:spPr>
        <p:txBody>
          <a:bodyPr wrap="square" rtlCol="0" anchor="ctr">
            <a:spAutoFit/>
          </a:bodyPr>
          <a:lstStyle/>
          <a:p>
            <a:pPr marL="6350" algn="ctr"/>
            <a:endParaRPr lang="en-US" sz="1400" dirty="0" smtClean="0"/>
          </a:p>
        </p:txBody>
      </p:sp>
      <p:pic>
        <p:nvPicPr>
          <p:cNvPr id="10" name="Picture 3" descr="N:\MLOutput\graphics\conslands_dens.pn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l="81707" r="6589" b="3387"/>
          <a:stretch/>
        </p:blipFill>
        <p:spPr bwMode="auto">
          <a:xfrm>
            <a:off x="4267200" y="1524000"/>
            <a:ext cx="471147" cy="291693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Up Arrow 10"/>
          <p:cNvSpPr/>
          <p:nvPr/>
        </p:nvSpPr>
        <p:spPr>
          <a:xfrm>
            <a:off x="6615684" y="5687020"/>
            <a:ext cx="484632" cy="408980"/>
          </a:xfrm>
          <a:prstGeom prst="upArrow">
            <a:avLst/>
          </a:prstGeom>
          <a:solidFill>
            <a:srgbClr val="FF0000"/>
          </a:solidFill>
          <a:ln>
            <a:solidFill>
              <a:schemeClr val="bg2">
                <a:lumMod val="50000"/>
                <a:lumOff val="50000"/>
              </a:schemeClr>
            </a:solidFill>
          </a:ln>
        </p:spPr>
        <p:txBody>
          <a:bodyPr wrap="square" rtlCol="0" anchor="ctr">
            <a:spAutoFit/>
          </a:bodyPr>
          <a:lstStyle/>
          <a:p>
            <a:pPr marL="6350" algn="ctr"/>
            <a:endParaRPr lang="en-US" sz="1400" dirty="0" smtClean="0"/>
          </a:p>
        </p:txBody>
      </p:sp>
    </p:spTree>
    <p:extLst>
      <p:ext uri="{BB962C8B-B14F-4D97-AF65-F5344CB8AC3E}">
        <p14:creationId xmlns:p14="http://schemas.microsoft.com/office/powerpoint/2010/main" xmlns="" val="261082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Focal species values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62161088"/>
              </p:ext>
            </p:extLst>
          </p:nvPr>
        </p:nvGraphicFramePr>
        <p:xfrm>
          <a:off x="838200" y="1551147"/>
          <a:ext cx="6864251" cy="4022756"/>
        </p:xfrm>
        <a:graphic>
          <a:graphicData uri="http://schemas.openxmlformats.org/drawingml/2006/table">
            <a:tbl>
              <a:tblPr firstRow="1" firstCol="1" bandRow="1">
                <a:tableStyleId>{5C22544A-7EE6-4342-B048-85BDC9FD1C3A}</a:tableStyleId>
              </a:tblPr>
              <a:tblGrid>
                <a:gridCol w="2121064"/>
                <a:gridCol w="784855"/>
                <a:gridCol w="784855"/>
                <a:gridCol w="784855"/>
                <a:gridCol w="784855"/>
                <a:gridCol w="784855"/>
                <a:gridCol w="818912"/>
              </a:tblGrid>
              <a:tr h="571182">
                <a:tc>
                  <a:txBody>
                    <a:bodyPr/>
                    <a:lstStyle/>
                    <a:p>
                      <a:pPr marL="0" marR="0">
                        <a:lnSpc>
                          <a:spcPct val="115000"/>
                        </a:lnSpc>
                        <a:spcBef>
                          <a:spcPts val="0"/>
                        </a:spcBef>
                        <a:spcAft>
                          <a:spcPts val="0"/>
                        </a:spcAft>
                      </a:pPr>
                      <a:r>
                        <a:rPr lang="en-US" sz="1100" dirty="0">
                          <a:effectLst/>
                        </a:rPr>
                        <a:t> </a:t>
                      </a:r>
                      <a:r>
                        <a:rPr lang="en-US" sz="1100" dirty="0" smtClean="0">
                          <a:effectLst/>
                        </a:rPr>
                        <a:t>Alluvial forested wetlands</a:t>
                      </a:r>
                      <a:endParaRPr lang="en-US" sz="1000" dirty="0">
                        <a:effectLst/>
                        <a:latin typeface="Calibri"/>
                        <a:ea typeface="Times New Roman"/>
                        <a:cs typeface="Times New Roman"/>
                      </a:endParaRPr>
                    </a:p>
                    <a:p>
                      <a:pPr marL="0" marR="0">
                        <a:lnSpc>
                          <a:spcPct val="115000"/>
                        </a:lnSpc>
                        <a:spcBef>
                          <a:spcPts val="0"/>
                        </a:spcBef>
                        <a:spcAft>
                          <a:spcPts val="0"/>
                        </a:spcAft>
                      </a:pPr>
                      <a:r>
                        <a:rPr lang="en-US" sz="1100" dirty="0">
                          <a:effectLst/>
                        </a:rPr>
                        <a:t> </a:t>
                      </a:r>
                      <a:endParaRPr lang="en-US" sz="1000" dirty="0">
                        <a:effectLst/>
                        <a:latin typeface="Calibri"/>
                        <a:ea typeface="Times New Roman"/>
                        <a:cs typeface="Times New Roman"/>
                      </a:endParaRPr>
                    </a:p>
                  </a:txBody>
                  <a:tcPr marL="64879" marR="64879" marT="0" marB="0" anchor="b">
                    <a:solidFill>
                      <a:schemeClr val="accent1">
                        <a:lumMod val="50000"/>
                      </a:schemeClr>
                    </a:solidFill>
                  </a:tcPr>
                </a:tc>
                <a:tc gridSpan="5">
                  <a:txBody>
                    <a:bodyPr/>
                    <a:lstStyle/>
                    <a:p>
                      <a:pPr marL="0" marR="0" algn="ctr">
                        <a:lnSpc>
                          <a:spcPct val="115000"/>
                        </a:lnSpc>
                        <a:spcBef>
                          <a:spcPts val="0"/>
                        </a:spcBef>
                        <a:spcAft>
                          <a:spcPts val="0"/>
                        </a:spcAft>
                      </a:pPr>
                      <a:r>
                        <a:rPr lang="en-US" sz="1100" dirty="0">
                          <a:effectLst/>
                        </a:rPr>
                        <a:t>How well did the species work as a focal species within the habitat?</a:t>
                      </a:r>
                      <a:endParaRPr lang="en-US" sz="1000" dirty="0">
                        <a:effectLst/>
                        <a:latin typeface="Calibri"/>
                        <a:ea typeface="Times New Roman"/>
                        <a:cs typeface="Times New Roman"/>
                      </a:endParaRPr>
                    </a:p>
                  </a:txBody>
                  <a:tcPr marL="64879" marR="6487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effectLst/>
                        </a:rPr>
                        <a:t>Weighted value</a:t>
                      </a:r>
                      <a:r>
                        <a:rPr lang="en-US" sz="1100" dirty="0">
                          <a:effectLst/>
                        </a:rPr>
                        <a:t> </a:t>
                      </a:r>
                      <a:endParaRPr lang="en-US" sz="1000"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100" b="1" dirty="0">
                          <a:effectLst/>
                        </a:rPr>
                        <a:t>Species</a:t>
                      </a:r>
                      <a:endParaRPr lang="en-US" sz="1000" b="1"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100" b="1" dirty="0">
                          <a:effectLst/>
                        </a:rPr>
                        <a:t>Very </a:t>
                      </a:r>
                      <a:r>
                        <a:rPr lang="en-US" sz="1100" b="1" dirty="0" smtClean="0">
                          <a:effectLst/>
                        </a:rPr>
                        <a:t>poorly</a:t>
                      </a:r>
                    </a:p>
                    <a:p>
                      <a:pPr marL="0" marR="0" algn="ctr">
                        <a:lnSpc>
                          <a:spcPct val="115000"/>
                        </a:lnSpc>
                        <a:spcBef>
                          <a:spcPts val="0"/>
                        </a:spcBef>
                        <a:spcAft>
                          <a:spcPts val="0"/>
                        </a:spcAft>
                      </a:pPr>
                      <a:r>
                        <a:rPr lang="en-US" sz="1100" b="1" dirty="0" smtClean="0">
                          <a:effectLst/>
                          <a:latin typeface="Calibri"/>
                          <a:ea typeface="Times New Roman"/>
                          <a:cs typeface="Times New Roman"/>
                        </a:rPr>
                        <a:t>(1)</a:t>
                      </a:r>
                      <a:endParaRPr lang="en-US" sz="1000" b="1"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100" b="1" dirty="0" smtClean="0">
                          <a:effectLst/>
                        </a:rPr>
                        <a:t>Poorly</a:t>
                      </a:r>
                      <a:endParaRPr lang="en-US" sz="1100" b="1" baseline="0" dirty="0" smtClean="0">
                        <a:effectLst/>
                      </a:endParaRPr>
                    </a:p>
                    <a:p>
                      <a:pPr marL="0" marR="0" algn="ctr">
                        <a:lnSpc>
                          <a:spcPct val="115000"/>
                        </a:lnSpc>
                        <a:spcBef>
                          <a:spcPts val="0"/>
                        </a:spcBef>
                        <a:spcAft>
                          <a:spcPts val="0"/>
                        </a:spcAft>
                      </a:pPr>
                      <a:r>
                        <a:rPr lang="en-US" sz="1100" b="1" baseline="0" dirty="0" smtClean="0">
                          <a:effectLst/>
                        </a:rPr>
                        <a:t>(2)</a:t>
                      </a:r>
                      <a:endParaRPr lang="en-US" sz="1000" b="1"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100" b="1" dirty="0" smtClean="0">
                          <a:effectLst/>
                        </a:rPr>
                        <a:t>Neutral</a:t>
                      </a:r>
                    </a:p>
                    <a:p>
                      <a:pPr marL="0" marR="0" algn="ctr">
                        <a:lnSpc>
                          <a:spcPct val="115000"/>
                        </a:lnSpc>
                        <a:spcBef>
                          <a:spcPts val="0"/>
                        </a:spcBef>
                        <a:spcAft>
                          <a:spcPts val="0"/>
                        </a:spcAft>
                      </a:pPr>
                      <a:r>
                        <a:rPr lang="en-US" sz="1100" b="1" dirty="0" smtClean="0">
                          <a:effectLst/>
                          <a:latin typeface="Calibri"/>
                          <a:ea typeface="Times New Roman"/>
                          <a:cs typeface="Times New Roman"/>
                        </a:rPr>
                        <a:t>(3)</a:t>
                      </a:r>
                      <a:endParaRPr lang="en-US" sz="1000" b="1"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100" b="1" dirty="0" smtClean="0">
                          <a:effectLst/>
                        </a:rPr>
                        <a:t>Well</a:t>
                      </a:r>
                    </a:p>
                    <a:p>
                      <a:pPr marL="0" marR="0" algn="ctr">
                        <a:lnSpc>
                          <a:spcPct val="115000"/>
                        </a:lnSpc>
                        <a:spcBef>
                          <a:spcPts val="0"/>
                        </a:spcBef>
                        <a:spcAft>
                          <a:spcPts val="0"/>
                        </a:spcAft>
                      </a:pPr>
                      <a:r>
                        <a:rPr lang="en-US" sz="1100" b="1" dirty="0" smtClean="0">
                          <a:effectLst/>
                          <a:latin typeface="Calibri"/>
                          <a:ea typeface="Times New Roman"/>
                          <a:cs typeface="Times New Roman"/>
                        </a:rPr>
                        <a:t>(4)</a:t>
                      </a:r>
                      <a:endParaRPr lang="en-US" sz="1000" b="1"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100" b="1" dirty="0">
                          <a:effectLst/>
                        </a:rPr>
                        <a:t>Very </a:t>
                      </a:r>
                      <a:r>
                        <a:rPr lang="en-US" sz="1100" b="1" dirty="0" smtClean="0">
                          <a:effectLst/>
                        </a:rPr>
                        <a:t>well</a:t>
                      </a:r>
                    </a:p>
                    <a:p>
                      <a:pPr marL="0" marR="0" algn="ctr">
                        <a:lnSpc>
                          <a:spcPct val="115000"/>
                        </a:lnSpc>
                        <a:spcBef>
                          <a:spcPts val="0"/>
                        </a:spcBef>
                        <a:spcAft>
                          <a:spcPts val="0"/>
                        </a:spcAft>
                      </a:pPr>
                      <a:r>
                        <a:rPr lang="en-US" sz="1100" b="1" dirty="0" smtClean="0">
                          <a:effectLst/>
                          <a:latin typeface="Calibri"/>
                          <a:ea typeface="Times New Roman"/>
                          <a:cs typeface="Times New Roman"/>
                        </a:rPr>
                        <a:t>(5)</a:t>
                      </a:r>
                      <a:endParaRPr lang="en-US" sz="1000" b="1"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endParaRPr lang="en-US" sz="1000" b="1"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000">
                          <a:effectLst/>
                        </a:rPr>
                        <a:t>Prothonotary warbler</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0</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0</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0</a:t>
                      </a:r>
                      <a:endParaRPr lang="en-US" sz="1000"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10</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3.3</a:t>
                      </a:r>
                      <a:endParaRPr lang="en-US" sz="1000"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000">
                          <a:effectLst/>
                        </a:rPr>
                        <a:t>Swainson's warbler</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0</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2</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7</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3.0</a:t>
                      </a:r>
                      <a:endParaRPr lang="en-US" sz="1000"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000">
                          <a:effectLst/>
                        </a:rPr>
                        <a:t>Yellow-throated warbler</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0</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0</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5</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5</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2.9</a:t>
                      </a:r>
                      <a:endParaRPr lang="en-US" sz="1000"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000">
                          <a:effectLst/>
                        </a:rPr>
                        <a:t>Wood duck</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0</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2</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7</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2.9</a:t>
                      </a:r>
                      <a:endParaRPr lang="en-US" sz="1000"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000">
                          <a:effectLst/>
                        </a:rPr>
                        <a:t>Swallow-tailed kite</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0</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2</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5</a:t>
                      </a:r>
                      <a:endParaRPr lang="en-US" sz="1000"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2.6</a:t>
                      </a:r>
                      <a:endParaRPr lang="en-US" sz="1000"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000">
                          <a:effectLst/>
                        </a:rPr>
                        <a:t>Cerulean warbler</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2</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3</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4</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1</a:t>
                      </a:r>
                      <a:endParaRPr lang="en-US" sz="1000"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2.1</a:t>
                      </a:r>
                      <a:endParaRPr lang="en-US" sz="1000"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000">
                          <a:effectLst/>
                        </a:rPr>
                        <a:t>Black-throated green warbler</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2</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4</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3</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1</a:t>
                      </a:r>
                      <a:endParaRPr lang="en-US" sz="1000"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2.0</a:t>
                      </a:r>
                      <a:endParaRPr lang="en-US" sz="1000" dirty="0">
                        <a:effectLst/>
                        <a:latin typeface="Calibri"/>
                        <a:ea typeface="Times New Roman"/>
                        <a:cs typeface="Times New Roman"/>
                      </a:endParaRPr>
                    </a:p>
                  </a:txBody>
                  <a:tcPr marL="64879" marR="64879" marT="0" marB="0" anchor="b"/>
                </a:tc>
              </a:tr>
              <a:tr h="359152">
                <a:tc>
                  <a:txBody>
                    <a:bodyPr/>
                    <a:lstStyle/>
                    <a:p>
                      <a:pPr marL="0" marR="0">
                        <a:lnSpc>
                          <a:spcPct val="115000"/>
                        </a:lnSpc>
                        <a:spcBef>
                          <a:spcPts val="0"/>
                        </a:spcBef>
                        <a:spcAft>
                          <a:spcPts val="0"/>
                        </a:spcAft>
                      </a:pPr>
                      <a:r>
                        <a:rPr lang="en-US" sz="1000">
                          <a:effectLst/>
                        </a:rPr>
                        <a:t>Mallard</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2</a:t>
                      </a:r>
                      <a:endParaRPr lang="en-US" sz="1000"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1</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3</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a:effectLst/>
                        </a:rPr>
                        <a:t>3</a:t>
                      </a:r>
                      <a:endParaRPr lang="en-US" sz="100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0</a:t>
                      </a:r>
                      <a:endParaRPr lang="en-US" sz="1000" dirty="0">
                        <a:effectLst/>
                        <a:latin typeface="Calibri"/>
                        <a:ea typeface="Times New Roman"/>
                        <a:cs typeface="Times New Roman"/>
                      </a:endParaRPr>
                    </a:p>
                  </a:txBody>
                  <a:tcPr marL="64879" marR="64879" marT="0" marB="0" anchor="b"/>
                </a:tc>
                <a:tc>
                  <a:txBody>
                    <a:bodyPr/>
                    <a:lstStyle/>
                    <a:p>
                      <a:pPr marL="0" marR="0" algn="ctr">
                        <a:lnSpc>
                          <a:spcPct val="115000"/>
                        </a:lnSpc>
                        <a:spcBef>
                          <a:spcPts val="0"/>
                        </a:spcBef>
                        <a:spcAft>
                          <a:spcPts val="0"/>
                        </a:spcAft>
                      </a:pPr>
                      <a:r>
                        <a:rPr lang="en-US" sz="1000" dirty="0">
                          <a:effectLst/>
                        </a:rPr>
                        <a:t>1.8</a:t>
                      </a:r>
                      <a:endParaRPr lang="en-US" sz="1000" dirty="0">
                        <a:effectLst/>
                        <a:latin typeface="Calibri"/>
                        <a:ea typeface="Times New Roman"/>
                        <a:cs typeface="Times New Roman"/>
                      </a:endParaRPr>
                    </a:p>
                  </a:txBody>
                  <a:tcPr marL="64879" marR="64879" marT="0" marB="0" anchor="b"/>
                </a:tc>
              </a:tr>
            </a:tbl>
          </a:graphicData>
        </a:graphic>
      </p:graphicFrame>
    </p:spTree>
    <p:extLst>
      <p:ext uri="{BB962C8B-B14F-4D97-AF65-F5344CB8AC3E}">
        <p14:creationId xmlns:p14="http://schemas.microsoft.com/office/powerpoint/2010/main" xmlns="" val="2004013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Alluvial forested wetlands</a:t>
            </a:r>
            <a:endParaRPr lang="en-US" dirty="0"/>
          </a:p>
        </p:txBody>
      </p:sp>
      <p:grpSp>
        <p:nvGrpSpPr>
          <p:cNvPr id="14" name="Group 13"/>
          <p:cNvGrpSpPr/>
          <p:nvPr/>
        </p:nvGrpSpPr>
        <p:grpSpPr>
          <a:xfrm>
            <a:off x="31848" y="2133600"/>
            <a:ext cx="9112152" cy="3184669"/>
            <a:chOff x="-76200" y="2133600"/>
            <a:chExt cx="9264552" cy="3237932"/>
          </a:xfrm>
        </p:grpSpPr>
        <p:pic>
          <p:nvPicPr>
            <p:cNvPr id="9" name="Picture 8" descr="T:\Allison\DSToutput\ReportFigures\graphics\allufor_00_only_pr.png"/>
            <p:cNvPicPr>
              <a:picLocks noChangeAspect="1"/>
            </p:cNvPicPr>
            <p:nvPr/>
          </p:nvPicPr>
          <p:blipFill rotWithShape="1">
            <a:blip r:embed="rId3" cstate="screen">
              <a:extLst>
                <a:ext uri="{28A0092B-C50C-407E-A947-70E740481C1C}">
                  <a14:useLocalDpi xmlns:a14="http://schemas.microsoft.com/office/drawing/2010/main" xmlns=""/>
                </a:ext>
              </a:extLst>
            </a:blip>
            <a:srcRect l="11081" t="5699" r="7099" b="9103"/>
            <a:stretch/>
          </p:blipFill>
          <p:spPr bwMode="auto">
            <a:xfrm>
              <a:off x="-76200" y="2133600"/>
              <a:ext cx="2999404" cy="3237932"/>
            </a:xfrm>
            <a:prstGeom prst="rect">
              <a:avLst/>
            </a:prstGeom>
            <a:noFill/>
            <a:ln>
              <a:noFill/>
            </a:ln>
          </p:spPr>
        </p:pic>
        <p:pic>
          <p:nvPicPr>
            <p:cNvPr id="10" name="Picture 9" descr="T:\Allison\DSToutput\ReportFigures\graphics\allufor_00a2_pr.png"/>
            <p:cNvPicPr>
              <a:picLocks noChangeAspect="1"/>
            </p:cNvPicPr>
            <p:nvPr/>
          </p:nvPicPr>
          <p:blipFill rotWithShape="1">
            <a:blip r:embed="rId4" cstate="screen">
              <a:extLst>
                <a:ext uri="{28A0092B-C50C-407E-A947-70E740481C1C}">
                  <a14:useLocalDpi xmlns:a14="http://schemas.microsoft.com/office/drawing/2010/main" xmlns=""/>
                </a:ext>
              </a:extLst>
            </a:blip>
            <a:srcRect l="11148" t="5714" r="6584" b="9088"/>
            <a:stretch/>
          </p:blipFill>
          <p:spPr bwMode="auto">
            <a:xfrm>
              <a:off x="3061155" y="2133600"/>
              <a:ext cx="3015793" cy="3237931"/>
            </a:xfrm>
            <a:prstGeom prst="rect">
              <a:avLst/>
            </a:prstGeom>
            <a:noFill/>
            <a:ln>
              <a:noFill/>
            </a:ln>
          </p:spPr>
        </p:pic>
        <p:pic>
          <p:nvPicPr>
            <p:cNvPr id="11" name="Picture 10" descr="T:\Allison\DSToutput\ReportFigures\graphics\allufor_00_fsv_pr.png"/>
            <p:cNvPicPr>
              <a:picLocks noChangeAspect="1"/>
            </p:cNvPicPr>
            <p:nvPr/>
          </p:nvPicPr>
          <p:blipFill rotWithShape="1">
            <a:blip r:embed="rId5" cstate="screen">
              <a:extLst>
                <a:ext uri="{28A0092B-C50C-407E-A947-70E740481C1C}">
                  <a14:useLocalDpi xmlns:a14="http://schemas.microsoft.com/office/drawing/2010/main" xmlns=""/>
                </a:ext>
              </a:extLst>
            </a:blip>
            <a:srcRect l="11662" t="5714" r="7412" b="9088"/>
            <a:stretch/>
          </p:blipFill>
          <p:spPr bwMode="auto">
            <a:xfrm>
              <a:off x="6221728" y="2133600"/>
              <a:ext cx="2966624" cy="3237931"/>
            </a:xfrm>
            <a:prstGeom prst="rect">
              <a:avLst/>
            </a:prstGeom>
            <a:noFill/>
            <a:ln>
              <a:noFill/>
            </a:ln>
          </p:spPr>
        </p:pic>
        <p:sp>
          <p:nvSpPr>
            <p:cNvPr id="6" name="TextBox 5"/>
            <p:cNvSpPr txBox="1"/>
            <p:nvPr/>
          </p:nvSpPr>
          <p:spPr>
            <a:xfrm>
              <a:off x="68580" y="2205990"/>
              <a:ext cx="1531620" cy="261610"/>
            </a:xfrm>
            <a:prstGeom prst="rect">
              <a:avLst/>
            </a:prstGeom>
            <a:noFill/>
          </p:spPr>
          <p:txBody>
            <a:bodyPr wrap="square" rtlCol="0">
              <a:spAutoFit/>
            </a:bodyPr>
            <a:lstStyle/>
            <a:p>
              <a:r>
                <a:rPr lang="en-US" sz="1100" dirty="0" smtClean="0">
                  <a:latin typeface="Arial" pitchFamily="34" charset="0"/>
                  <a:cs typeface="Arial" pitchFamily="34" charset="0"/>
                </a:rPr>
                <a:t>(a) vegetation density</a:t>
              </a:r>
              <a:endParaRPr lang="en-US" sz="1100" dirty="0">
                <a:latin typeface="Arial" pitchFamily="34" charset="0"/>
                <a:cs typeface="Arial" pitchFamily="34" charset="0"/>
              </a:endParaRPr>
            </a:p>
          </p:txBody>
        </p:sp>
        <p:sp>
          <p:nvSpPr>
            <p:cNvPr id="7" name="TextBox 6"/>
            <p:cNvSpPr txBox="1"/>
            <p:nvPr/>
          </p:nvSpPr>
          <p:spPr>
            <a:xfrm>
              <a:off x="6366508" y="2205990"/>
              <a:ext cx="1786892" cy="261610"/>
            </a:xfrm>
            <a:prstGeom prst="rect">
              <a:avLst/>
            </a:prstGeom>
            <a:noFill/>
          </p:spPr>
          <p:txBody>
            <a:bodyPr wrap="square" rtlCol="0">
              <a:spAutoFit/>
            </a:bodyPr>
            <a:lstStyle/>
            <a:p>
              <a:r>
                <a:rPr lang="en-US" sz="1100" dirty="0" smtClean="0">
                  <a:latin typeface="Arial" pitchFamily="34" charset="0"/>
                  <a:cs typeface="Arial" pitchFamily="34" charset="0"/>
                </a:rPr>
                <a:t>(c) focal species value</a:t>
              </a:r>
              <a:endParaRPr lang="en-US" sz="1100" dirty="0">
                <a:latin typeface="Arial" pitchFamily="34" charset="0"/>
                <a:cs typeface="Arial" pitchFamily="34" charset="0"/>
              </a:endParaRPr>
            </a:p>
          </p:txBody>
        </p:sp>
        <p:sp>
          <p:nvSpPr>
            <p:cNvPr id="8" name="TextBox 7"/>
            <p:cNvSpPr txBox="1"/>
            <p:nvPr/>
          </p:nvSpPr>
          <p:spPr>
            <a:xfrm>
              <a:off x="3181348" y="2205990"/>
              <a:ext cx="1238251" cy="261610"/>
            </a:xfrm>
            <a:prstGeom prst="rect">
              <a:avLst/>
            </a:prstGeom>
            <a:noFill/>
          </p:spPr>
          <p:txBody>
            <a:bodyPr wrap="square" rtlCol="0">
              <a:spAutoFit/>
            </a:bodyPr>
            <a:lstStyle/>
            <a:p>
              <a:r>
                <a:rPr lang="en-US" sz="1100" dirty="0" smtClean="0">
                  <a:latin typeface="Arial" pitchFamily="34" charset="0"/>
                  <a:cs typeface="Arial" pitchFamily="34" charset="0"/>
                </a:rPr>
                <a:t>(b) focal species</a:t>
              </a:r>
              <a:endParaRPr lang="en-US" sz="1100" dirty="0">
                <a:latin typeface="Arial" pitchFamily="34" charset="0"/>
                <a:cs typeface="Arial" pitchFamily="34" charset="0"/>
              </a:endParaRPr>
            </a:p>
          </p:txBody>
        </p:sp>
      </p:grpSp>
      <p:sp>
        <p:nvSpPr>
          <p:cNvPr id="15" name="TextBox 14"/>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6" name="TextBox 15"/>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7" name="TextBox 16"/>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2201221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211347" y="4682539"/>
            <a:ext cx="2560320" cy="369332"/>
          </a:xfrm>
          <a:prstGeom prst="rect">
            <a:avLst/>
          </a:prstGeom>
          <a:noFill/>
        </p:spPr>
        <p:txBody>
          <a:bodyPr wrap="square" rtlCol="0">
            <a:spAutoFit/>
          </a:bodyPr>
          <a:lstStyle/>
          <a:p>
            <a:r>
              <a:rPr lang="en-US" dirty="0" smtClean="0"/>
              <a:t>Beach</a:t>
            </a:r>
            <a:endParaRPr lang="en-US" dirty="0"/>
          </a:p>
        </p:txBody>
      </p:sp>
      <p:grpSp>
        <p:nvGrpSpPr>
          <p:cNvPr id="3" name="Group 2"/>
          <p:cNvGrpSpPr/>
          <p:nvPr/>
        </p:nvGrpSpPr>
        <p:grpSpPr>
          <a:xfrm>
            <a:off x="76200" y="2209800"/>
            <a:ext cx="9067800" cy="3250722"/>
            <a:chOff x="-228600" y="609600"/>
            <a:chExt cx="9601200" cy="3441941"/>
          </a:xfrm>
        </p:grpSpPr>
        <p:grpSp>
          <p:nvGrpSpPr>
            <p:cNvPr id="2" name="Group 1"/>
            <p:cNvGrpSpPr/>
            <p:nvPr/>
          </p:nvGrpSpPr>
          <p:grpSpPr>
            <a:xfrm>
              <a:off x="-228600" y="609600"/>
              <a:ext cx="9601200" cy="3441941"/>
              <a:chOff x="-228600" y="609600"/>
              <a:chExt cx="9601200" cy="3441941"/>
            </a:xfrm>
          </p:grpSpPr>
          <p:pic>
            <p:nvPicPr>
              <p:cNvPr id="14" name="Picture 13" descr="T:\Allison\DSToutput\ReportFigures\graphics\beach_00_only_pr.png"/>
              <p:cNvPicPr/>
              <p:nvPr/>
            </p:nvPicPr>
            <p:blipFill rotWithShape="1">
              <a:blip r:embed="rId3" cstate="screen">
                <a:extLst>
                  <a:ext uri="{28A0092B-C50C-407E-A947-70E740481C1C}">
                    <a14:useLocalDpi xmlns:a14="http://schemas.microsoft.com/office/drawing/2010/main" xmlns=""/>
                  </a:ext>
                </a:extLst>
              </a:blip>
              <a:srcRect l="12746" t="6577" r="8204" b="9542"/>
              <a:stretch/>
            </p:blipFill>
            <p:spPr bwMode="auto">
              <a:xfrm>
                <a:off x="-228600" y="609600"/>
                <a:ext cx="3049437" cy="3355675"/>
              </a:xfrm>
              <a:prstGeom prst="rect">
                <a:avLst/>
              </a:prstGeom>
              <a:noFill/>
              <a:ln>
                <a:noFill/>
              </a:ln>
            </p:spPr>
          </p:pic>
          <p:pic>
            <p:nvPicPr>
              <p:cNvPr id="15" name="Picture 14" descr="T:\Allison\DSToutput\ReportFigures\graphics\beach_00a2_pr.png"/>
              <p:cNvPicPr/>
              <p:nvPr/>
            </p:nvPicPr>
            <p:blipFill rotWithShape="1">
              <a:blip r:embed="rId4" cstate="screen">
                <a:extLst>
                  <a:ext uri="{28A0092B-C50C-407E-A947-70E740481C1C}">
                    <a14:useLocalDpi xmlns:a14="http://schemas.microsoft.com/office/drawing/2010/main" xmlns=""/>
                  </a:ext>
                </a:extLst>
              </a:blip>
              <a:srcRect l="12887" t="6397" r="9853" b="9470"/>
              <a:stretch/>
            </p:blipFill>
            <p:spPr bwMode="auto">
              <a:xfrm>
                <a:off x="3048000" y="609600"/>
                <a:ext cx="2981865" cy="3365740"/>
              </a:xfrm>
              <a:prstGeom prst="rect">
                <a:avLst/>
              </a:prstGeom>
              <a:noFill/>
              <a:ln>
                <a:noFill/>
              </a:ln>
            </p:spPr>
          </p:pic>
          <p:pic>
            <p:nvPicPr>
              <p:cNvPr id="16" name="Picture 15" descr="T:\Allison\DSToutput\ReportFigures\graphics\beach_00_fsv_pr.png"/>
              <p:cNvPicPr/>
              <p:nvPr/>
            </p:nvPicPr>
            <p:blipFill rotWithShape="1">
              <a:blip r:embed="rId5" cstate="screen">
                <a:extLst>
                  <a:ext uri="{28A0092B-C50C-407E-A947-70E740481C1C}">
                    <a14:useLocalDpi xmlns:a14="http://schemas.microsoft.com/office/drawing/2010/main" xmlns=""/>
                  </a:ext>
                </a:extLst>
              </a:blip>
              <a:srcRect l="12040" t="5854" r="8562" b="8190"/>
              <a:stretch/>
            </p:blipFill>
            <p:spPr bwMode="auto">
              <a:xfrm>
                <a:off x="6310222" y="609600"/>
                <a:ext cx="3062378" cy="3441941"/>
              </a:xfrm>
              <a:prstGeom prst="rect">
                <a:avLst/>
              </a:prstGeom>
              <a:noFill/>
              <a:ln>
                <a:noFill/>
              </a:ln>
            </p:spPr>
          </p:pic>
        </p:grpSp>
        <p:sp>
          <p:nvSpPr>
            <p:cNvPr id="11" name="TextBox 10"/>
            <p:cNvSpPr txBox="1"/>
            <p:nvPr/>
          </p:nvSpPr>
          <p:spPr>
            <a:xfrm>
              <a:off x="-152400" y="65279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685800"/>
              <a:ext cx="685800" cy="261610"/>
            </a:xfrm>
            <a:prstGeom prst="rect">
              <a:avLst/>
            </a:prstGeom>
            <a:noFill/>
          </p:spPr>
          <p:txBody>
            <a:bodyPr wrap="square" rtlCol="0">
              <a:spAutoFit/>
            </a:bodyPr>
            <a:lstStyle/>
            <a:p>
              <a:pPr algn="ctr"/>
              <a:r>
                <a:rPr lang="en-US" sz="110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124200" y="65279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7" name="Title 16"/>
          <p:cNvSpPr>
            <a:spLocks noGrp="1"/>
          </p:cNvSpPr>
          <p:nvPr>
            <p:ph type="title"/>
          </p:nvPr>
        </p:nvSpPr>
        <p:spPr/>
        <p:txBody>
          <a:bodyPr/>
          <a:lstStyle/>
          <a:p>
            <a:endParaRPr lang="en-US" dirty="0"/>
          </a:p>
        </p:txBody>
      </p:sp>
      <p:sp>
        <p:nvSpPr>
          <p:cNvPr id="18" name="TextBox 17"/>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9" name="TextBox 18"/>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20" name="TextBox 19"/>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4870810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3" name="Content Placeholder 2"/>
          <p:cNvSpPr>
            <a:spLocks noGrp="1"/>
          </p:cNvSpPr>
          <p:nvPr>
            <p:ph type="subTitle" idx="1"/>
          </p:nvPr>
        </p:nvSpPr>
        <p:spPr/>
        <p:txBody>
          <a:bodyPr/>
          <a:lstStyle/>
          <a:p>
            <a:pPr lvl="0" rtl="0" eaLnBrk="1" latinLnBrk="0" hangingPunct="1"/>
            <a:r>
              <a:rPr lang="en-US" dirty="0" smtClean="0"/>
              <a:t>Project overview and objectives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13" y="2133600"/>
            <a:ext cx="9148313" cy="3249595"/>
            <a:chOff x="-251604" y="1524000"/>
            <a:chExt cx="9681713" cy="3439065"/>
          </a:xfrm>
        </p:grpSpPr>
        <p:grpSp>
          <p:nvGrpSpPr>
            <p:cNvPr id="2" name="Group 1"/>
            <p:cNvGrpSpPr/>
            <p:nvPr/>
          </p:nvGrpSpPr>
          <p:grpSpPr>
            <a:xfrm>
              <a:off x="-251604" y="1524000"/>
              <a:ext cx="9681713" cy="3439065"/>
              <a:chOff x="-251604" y="1524000"/>
              <a:chExt cx="9681713" cy="3439065"/>
            </a:xfrm>
          </p:grpSpPr>
          <p:pic>
            <p:nvPicPr>
              <p:cNvPr id="15" name="Picture 14" descr="T:\Allison\DSToutput\ReportFigures\graphics\estuary_00a2_pr.png"/>
              <p:cNvPicPr/>
              <p:nvPr/>
            </p:nvPicPr>
            <p:blipFill rotWithShape="1">
              <a:blip r:embed="rId3" cstate="screen">
                <a:extLst>
                  <a:ext uri="{28A0092B-C50C-407E-A947-70E740481C1C}">
                    <a14:useLocalDpi xmlns:a14="http://schemas.microsoft.com/office/drawing/2010/main" xmlns=""/>
                  </a:ext>
                </a:extLst>
              </a:blip>
              <a:srcRect l="10886" t="6189" r="7533" b="8707"/>
              <a:stretch/>
            </p:blipFill>
            <p:spPr bwMode="auto">
              <a:xfrm>
                <a:off x="2971800" y="1524000"/>
                <a:ext cx="3148642" cy="3404558"/>
              </a:xfrm>
              <a:prstGeom prst="rect">
                <a:avLst/>
              </a:prstGeom>
              <a:noFill/>
              <a:ln>
                <a:noFill/>
              </a:ln>
            </p:spPr>
          </p:pic>
          <p:pic>
            <p:nvPicPr>
              <p:cNvPr id="14" name="Picture 13" descr="T:\Allison\DSToutput\ReportFigures\graphics\estuary_00_only_pr.png"/>
              <p:cNvPicPr/>
              <p:nvPr/>
            </p:nvPicPr>
            <p:blipFill rotWithShape="1">
              <a:blip r:embed="rId4" cstate="screen">
                <a:extLst>
                  <a:ext uri="{28A0092B-C50C-407E-A947-70E740481C1C}">
                    <a14:useLocalDpi xmlns:a14="http://schemas.microsoft.com/office/drawing/2010/main" xmlns=""/>
                  </a:ext>
                </a:extLst>
              </a:blip>
              <a:srcRect l="12598" t="5714" r="7794" b="8320"/>
              <a:stretch/>
            </p:blipFill>
            <p:spPr bwMode="auto">
              <a:xfrm>
                <a:off x="-251604" y="1524000"/>
                <a:ext cx="3071004" cy="3439065"/>
              </a:xfrm>
              <a:prstGeom prst="rect">
                <a:avLst/>
              </a:prstGeom>
              <a:noFill/>
              <a:ln>
                <a:noFill/>
              </a:ln>
            </p:spPr>
          </p:pic>
          <p:pic>
            <p:nvPicPr>
              <p:cNvPr id="16" name="Picture 15" descr="T:\Allison\DSToutput\ReportFigures\graphics\estuary_00_fsv_pr.png"/>
              <p:cNvPicPr/>
              <p:nvPr/>
            </p:nvPicPr>
            <p:blipFill rotWithShape="1">
              <a:blip r:embed="rId5" cstate="screen">
                <a:extLst>
                  <a:ext uri="{28A0092B-C50C-407E-A947-70E740481C1C}">
                    <a14:useLocalDpi xmlns:a14="http://schemas.microsoft.com/office/drawing/2010/main" xmlns=""/>
                  </a:ext>
                </a:extLst>
              </a:blip>
              <a:srcRect l="11755" t="6232" r="7729" b="7884"/>
              <a:stretch/>
            </p:blipFill>
            <p:spPr bwMode="auto">
              <a:xfrm>
                <a:off x="6324600" y="1524000"/>
                <a:ext cx="3105509" cy="3439065"/>
              </a:xfrm>
              <a:prstGeom prst="rect">
                <a:avLst/>
              </a:prstGeom>
              <a:noFill/>
              <a:ln>
                <a:noFill/>
              </a:ln>
            </p:spPr>
          </p:pic>
        </p:grpSp>
        <p:sp>
          <p:nvSpPr>
            <p:cNvPr id="11" name="TextBox 10"/>
            <p:cNvSpPr txBox="1"/>
            <p:nvPr/>
          </p:nvSpPr>
          <p:spPr>
            <a:xfrm>
              <a:off x="-152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1242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7" name="Title 16"/>
          <p:cNvSpPr>
            <a:spLocks noGrp="1"/>
          </p:cNvSpPr>
          <p:nvPr>
            <p:ph type="title"/>
          </p:nvPr>
        </p:nvSpPr>
        <p:spPr/>
        <p:txBody>
          <a:bodyPr/>
          <a:lstStyle/>
          <a:p>
            <a:r>
              <a:rPr lang="en-US" dirty="0" smtClean="0"/>
              <a:t>Estuarine wetlands</a:t>
            </a:r>
            <a:endParaRPr lang="en-US" dirty="0"/>
          </a:p>
        </p:txBody>
      </p:sp>
      <p:sp>
        <p:nvSpPr>
          <p:cNvPr id="18" name="TextBox 17"/>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9" name="TextBox 18"/>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20" name="TextBox 19"/>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487081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442" y="2147451"/>
            <a:ext cx="9119558" cy="3186549"/>
            <a:chOff x="-250166" y="1544128"/>
            <a:chExt cx="9652958" cy="3372929"/>
          </a:xfrm>
        </p:grpSpPr>
        <p:grpSp>
          <p:nvGrpSpPr>
            <p:cNvPr id="2" name="Group 1"/>
            <p:cNvGrpSpPr/>
            <p:nvPr/>
          </p:nvGrpSpPr>
          <p:grpSpPr>
            <a:xfrm>
              <a:off x="-250166" y="1544128"/>
              <a:ext cx="9652958" cy="3372929"/>
              <a:chOff x="-250166" y="1544128"/>
              <a:chExt cx="9652958" cy="3372929"/>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079630" y="1544128"/>
                <a:ext cx="3079630" cy="337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250166" y="1544128"/>
                <a:ext cx="3036498" cy="337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323162" y="1544128"/>
                <a:ext cx="3079630" cy="337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p:cNvSpPr txBox="1"/>
            <p:nvPr/>
          </p:nvSpPr>
          <p:spPr>
            <a:xfrm>
              <a:off x="-2286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200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4" name="Title 13"/>
          <p:cNvSpPr>
            <a:spLocks noGrp="1"/>
          </p:cNvSpPr>
          <p:nvPr>
            <p:ph type="title"/>
          </p:nvPr>
        </p:nvSpPr>
        <p:spPr/>
        <p:txBody>
          <a:bodyPr/>
          <a:lstStyle/>
          <a:p>
            <a:r>
              <a:rPr lang="en-US" dirty="0" smtClean="0"/>
              <a:t>Grassland</a:t>
            </a:r>
            <a:endParaRPr lang="en-US" dirty="0"/>
          </a:p>
        </p:txBody>
      </p:sp>
      <p:sp>
        <p:nvSpPr>
          <p:cNvPr id="15" name="TextBox 14"/>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6" name="TextBox 15"/>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7" name="TextBox 16"/>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604239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133600"/>
            <a:ext cx="9144000" cy="3188720"/>
            <a:chOff x="-228600" y="1552754"/>
            <a:chExt cx="9622766" cy="3355677"/>
          </a:xfrm>
        </p:grpSpPr>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071004" y="1552755"/>
              <a:ext cx="3088256" cy="3355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323162" y="1552754"/>
              <a:ext cx="3071004" cy="3355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228600" y="1552755"/>
              <a:ext cx="3036498" cy="3355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5" name="Title 14"/>
          <p:cNvSpPr txBox="1">
            <a:spLocks noGrp="1"/>
          </p:cNvSpPr>
          <p:nvPr>
            <p:ph type="title"/>
          </p:nvPr>
        </p:nvSpPr>
        <p:spPr>
          <a:prstGeom prst="rect">
            <a:avLst/>
          </a:prstGeom>
          <a:noFill/>
        </p:spPr>
        <p:txBody>
          <a:bodyPr wrap="square" rtlCol="0">
            <a:spAutoFit/>
          </a:bodyPr>
          <a:lstStyle/>
          <a:p>
            <a:r>
              <a:rPr lang="en-US" dirty="0" smtClean="0"/>
              <a:t>Longleaf</a:t>
            </a:r>
            <a:endParaRPr lang="en-US" dirty="0"/>
          </a:p>
        </p:txBody>
      </p:sp>
      <p:sp>
        <p:nvSpPr>
          <p:cNvPr id="16" name="TextBox 15"/>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7" name="TextBox 16"/>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8" name="TextBox 17"/>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604239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46009" y="2209800"/>
            <a:ext cx="9097991" cy="3169206"/>
            <a:chOff x="-304800" y="1535502"/>
            <a:chExt cx="9707591" cy="3381555"/>
          </a:xfrm>
        </p:grpSpPr>
        <p:grpSp>
          <p:nvGrpSpPr>
            <p:cNvPr id="3" name="Group 2"/>
            <p:cNvGrpSpPr/>
            <p:nvPr/>
          </p:nvGrpSpPr>
          <p:grpSpPr>
            <a:xfrm>
              <a:off x="-304800" y="1535502"/>
              <a:ext cx="9707591" cy="3381555"/>
              <a:chOff x="-304800" y="1535502"/>
              <a:chExt cx="9707591" cy="3381555"/>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071004" y="1535502"/>
                <a:ext cx="3114136" cy="3381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04800" y="1535502"/>
                <a:ext cx="3125638" cy="3381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331788" y="1535502"/>
                <a:ext cx="3071003" cy="3381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p:cNvSpPr txBox="1"/>
            <p:nvPr/>
          </p:nvSpPr>
          <p:spPr>
            <a:xfrm>
              <a:off x="-152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200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5" name="Title 14"/>
          <p:cNvSpPr txBox="1">
            <a:spLocks noGrp="1"/>
          </p:cNvSpPr>
          <p:nvPr>
            <p:ph type="title"/>
          </p:nvPr>
        </p:nvSpPr>
        <p:spPr>
          <a:prstGeom prst="rect">
            <a:avLst/>
          </a:prstGeom>
          <a:noFill/>
        </p:spPr>
        <p:txBody>
          <a:bodyPr wrap="square" rtlCol="0">
            <a:spAutoFit/>
          </a:bodyPr>
          <a:lstStyle/>
          <a:p>
            <a:r>
              <a:rPr lang="en-US" dirty="0" smtClean="0"/>
              <a:t>Maritime forest</a:t>
            </a:r>
            <a:endParaRPr lang="en-US" dirty="0"/>
          </a:p>
        </p:txBody>
      </p:sp>
      <p:sp>
        <p:nvSpPr>
          <p:cNvPr id="16" name="TextBox 15"/>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7" name="TextBox 16"/>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8" name="TextBox 17"/>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14056247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28755" y="2133600"/>
            <a:ext cx="9115245" cy="3185755"/>
            <a:chOff x="-304800" y="1518248"/>
            <a:chExt cx="9724845" cy="3398809"/>
          </a:xfrm>
        </p:grpSpPr>
        <p:grpSp>
          <p:nvGrpSpPr>
            <p:cNvPr id="3" name="Group 2"/>
            <p:cNvGrpSpPr/>
            <p:nvPr/>
          </p:nvGrpSpPr>
          <p:grpSpPr>
            <a:xfrm>
              <a:off x="-304800" y="1518248"/>
              <a:ext cx="9724845" cy="3398809"/>
              <a:chOff x="-304800" y="1518248"/>
              <a:chExt cx="9724845" cy="3398809"/>
            </a:xfrm>
          </p:grpSpPr>
          <p:pic>
            <p:nvPicPr>
              <p:cNvPr id="4099"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971800" y="1518248"/>
                <a:ext cx="3148641" cy="3398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314536" y="1518248"/>
                <a:ext cx="3105509" cy="3398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304800" y="1518248"/>
                <a:ext cx="3125638" cy="3398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p:cNvSpPr txBox="1"/>
            <p:nvPr/>
          </p:nvSpPr>
          <p:spPr>
            <a:xfrm>
              <a:off x="-2286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1242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4" name="Title 13"/>
          <p:cNvSpPr>
            <a:spLocks noGrp="1"/>
          </p:cNvSpPr>
          <p:nvPr>
            <p:ph type="title"/>
          </p:nvPr>
        </p:nvSpPr>
        <p:spPr/>
        <p:txBody>
          <a:bodyPr/>
          <a:lstStyle/>
          <a:p>
            <a:r>
              <a:rPr lang="en-US" dirty="0" smtClean="0"/>
              <a:t>Non-alluvial forested wetland</a:t>
            </a:r>
            <a:endParaRPr lang="en-US" dirty="0"/>
          </a:p>
        </p:txBody>
      </p:sp>
      <p:sp>
        <p:nvSpPr>
          <p:cNvPr id="15" name="TextBox 14"/>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6" name="TextBox 15"/>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7" name="TextBox 16"/>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14056247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37381" y="2209800"/>
            <a:ext cx="9073357" cy="3206152"/>
            <a:chOff x="-304800" y="1518248"/>
            <a:chExt cx="9716219" cy="3433313"/>
          </a:xfrm>
        </p:grpSpPr>
        <p:grpSp>
          <p:nvGrpSpPr>
            <p:cNvPr id="5" name="Group 4"/>
            <p:cNvGrpSpPr/>
            <p:nvPr/>
          </p:nvGrpSpPr>
          <p:grpSpPr>
            <a:xfrm>
              <a:off x="-304800" y="1518248"/>
              <a:ext cx="9716219" cy="3433313"/>
              <a:chOff x="-304800" y="1518248"/>
              <a:chExt cx="9716219" cy="3433313"/>
            </a:xfrm>
          </p:grpSpPr>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971800" y="1518248"/>
                <a:ext cx="3174521" cy="3433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04800" y="1518248"/>
                <a:ext cx="3125638" cy="3433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297282" y="1518248"/>
                <a:ext cx="3114137" cy="3433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Group 3"/>
            <p:cNvGrpSpPr/>
            <p:nvPr/>
          </p:nvGrpSpPr>
          <p:grpSpPr>
            <a:xfrm>
              <a:off x="-152400" y="1600200"/>
              <a:ext cx="7239000" cy="261610"/>
              <a:chOff x="-152400" y="1600200"/>
              <a:chExt cx="7239000" cy="261610"/>
            </a:xfrm>
          </p:grpSpPr>
          <p:sp>
            <p:nvSpPr>
              <p:cNvPr id="11" name="TextBox 10"/>
              <p:cNvSpPr txBox="1"/>
              <p:nvPr/>
            </p:nvSpPr>
            <p:spPr>
              <a:xfrm>
                <a:off x="-152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1242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grpSp>
      <p:sp>
        <p:nvSpPr>
          <p:cNvPr id="15" name="Title 14"/>
          <p:cNvSpPr txBox="1">
            <a:spLocks noGrp="1"/>
          </p:cNvSpPr>
          <p:nvPr>
            <p:ph type="title"/>
          </p:nvPr>
        </p:nvSpPr>
        <p:spPr>
          <a:prstGeom prst="rect">
            <a:avLst/>
          </a:prstGeom>
          <a:noFill/>
        </p:spPr>
        <p:txBody>
          <a:bodyPr wrap="square" rtlCol="0">
            <a:spAutoFit/>
          </a:bodyPr>
          <a:lstStyle/>
          <a:p>
            <a:r>
              <a:rPr lang="en-US" dirty="0" smtClean="0"/>
              <a:t>Open pine</a:t>
            </a:r>
            <a:endParaRPr lang="en-US" dirty="0"/>
          </a:p>
        </p:txBody>
      </p:sp>
      <p:sp>
        <p:nvSpPr>
          <p:cNvPr id="16" name="TextBox 15"/>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7" name="TextBox 16"/>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8" name="TextBox 17"/>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140562476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11501" y="2266573"/>
            <a:ext cx="9132499" cy="3219827"/>
            <a:chOff x="-304800" y="1518248"/>
            <a:chExt cx="9742099" cy="3434752"/>
          </a:xfrm>
        </p:grpSpPr>
        <p:grpSp>
          <p:nvGrpSpPr>
            <p:cNvPr id="3" name="Group 2"/>
            <p:cNvGrpSpPr/>
            <p:nvPr/>
          </p:nvGrpSpPr>
          <p:grpSpPr>
            <a:xfrm>
              <a:off x="-304800" y="1518248"/>
              <a:ext cx="9742099" cy="3434752"/>
              <a:chOff x="-304800" y="1518248"/>
              <a:chExt cx="9742099" cy="3434752"/>
            </a:xfrm>
          </p:grpSpPr>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971800" y="1528312"/>
                <a:ext cx="3234906" cy="342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04800" y="1518248"/>
                <a:ext cx="3160143" cy="3424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219647" y="1518248"/>
                <a:ext cx="3217652" cy="3424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p:cNvSpPr txBox="1"/>
            <p:nvPr/>
          </p:nvSpPr>
          <p:spPr>
            <a:xfrm>
              <a:off x="-152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1242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5" name="Title 14"/>
          <p:cNvSpPr txBox="1">
            <a:spLocks noGrp="1"/>
          </p:cNvSpPr>
          <p:nvPr>
            <p:ph type="title"/>
          </p:nvPr>
        </p:nvSpPr>
        <p:spPr>
          <a:prstGeom prst="rect">
            <a:avLst/>
          </a:prstGeom>
          <a:noFill/>
        </p:spPr>
        <p:txBody>
          <a:bodyPr wrap="square" rtlCol="0">
            <a:spAutoFit/>
          </a:bodyPr>
          <a:lstStyle/>
          <a:p>
            <a:r>
              <a:rPr lang="en-US" dirty="0" smtClean="0"/>
              <a:t>Scrub</a:t>
            </a:r>
            <a:endParaRPr lang="en-US" dirty="0"/>
          </a:p>
        </p:txBody>
      </p:sp>
      <p:sp>
        <p:nvSpPr>
          <p:cNvPr id="16" name="TextBox 15"/>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7" name="TextBox 16"/>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8" name="TextBox 17"/>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66246662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20128" y="2209800"/>
            <a:ext cx="9123872" cy="3274890"/>
            <a:chOff x="-304800" y="1535502"/>
            <a:chExt cx="9733472" cy="3493698"/>
          </a:xfrm>
        </p:grpSpPr>
        <p:grpSp>
          <p:nvGrpSpPr>
            <p:cNvPr id="3" name="Group 2"/>
            <p:cNvGrpSpPr/>
            <p:nvPr/>
          </p:nvGrpSpPr>
          <p:grpSpPr>
            <a:xfrm>
              <a:off x="-304800" y="1535502"/>
              <a:ext cx="9733472" cy="3493698"/>
              <a:chOff x="-304800" y="1535502"/>
              <a:chExt cx="9733472" cy="3493698"/>
            </a:xfrm>
          </p:grpSpPr>
          <p:pic>
            <p:nvPicPr>
              <p:cNvPr id="7170"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04800" y="1535502"/>
                <a:ext cx="3177396" cy="3390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023558" y="1607387"/>
                <a:ext cx="3148642" cy="3421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288657" y="1535502"/>
                <a:ext cx="3140015" cy="3390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p:cNvSpPr txBox="1"/>
            <p:nvPr/>
          </p:nvSpPr>
          <p:spPr>
            <a:xfrm>
              <a:off x="-152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124200" y="164339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5" name="Title 14"/>
          <p:cNvSpPr txBox="1">
            <a:spLocks noGrp="1"/>
          </p:cNvSpPr>
          <p:nvPr>
            <p:ph type="title"/>
          </p:nvPr>
        </p:nvSpPr>
        <p:spPr>
          <a:prstGeom prst="rect">
            <a:avLst/>
          </a:prstGeom>
          <a:noFill/>
        </p:spPr>
        <p:txBody>
          <a:bodyPr wrap="square" rtlCol="0">
            <a:spAutoFit/>
          </a:bodyPr>
          <a:lstStyle/>
          <a:p>
            <a:r>
              <a:rPr lang="en-US" dirty="0" smtClean="0"/>
              <a:t>Slope forest</a:t>
            </a:r>
            <a:endParaRPr lang="en-US" dirty="0"/>
          </a:p>
        </p:txBody>
      </p:sp>
      <p:sp>
        <p:nvSpPr>
          <p:cNvPr id="16" name="TextBox 15"/>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7" name="TextBox 16"/>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8" name="TextBox 17"/>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35197228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1" y="2133600"/>
            <a:ext cx="9144000" cy="3192588"/>
            <a:chOff x="-304800" y="1545566"/>
            <a:chExt cx="9759351" cy="3407435"/>
          </a:xfrm>
        </p:grpSpPr>
        <p:grpSp>
          <p:nvGrpSpPr>
            <p:cNvPr id="3" name="Group 2"/>
            <p:cNvGrpSpPr/>
            <p:nvPr/>
          </p:nvGrpSpPr>
          <p:grpSpPr>
            <a:xfrm>
              <a:off x="-304800" y="1545566"/>
              <a:ext cx="9759351" cy="3407435"/>
              <a:chOff x="-304800" y="1545566"/>
              <a:chExt cx="9759351" cy="3407435"/>
            </a:xfrm>
          </p:grpSpPr>
          <p:pic>
            <p:nvPicPr>
              <p:cNvPr id="8194"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971800" y="1545566"/>
                <a:ext cx="3157268" cy="3407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04800" y="1545566"/>
                <a:ext cx="3151517" cy="3407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288656" y="1545567"/>
                <a:ext cx="3165895" cy="3407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p:cNvSpPr txBox="1"/>
            <p:nvPr/>
          </p:nvSpPr>
          <p:spPr>
            <a:xfrm>
              <a:off x="-152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1242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5" name="Title 14"/>
          <p:cNvSpPr txBox="1">
            <a:spLocks noGrp="1"/>
          </p:cNvSpPr>
          <p:nvPr>
            <p:ph type="title"/>
          </p:nvPr>
        </p:nvSpPr>
        <p:spPr>
          <a:prstGeom prst="rect">
            <a:avLst/>
          </a:prstGeom>
          <a:noFill/>
        </p:spPr>
        <p:txBody>
          <a:bodyPr wrap="square" rtlCol="0">
            <a:spAutoFit/>
          </a:bodyPr>
          <a:lstStyle/>
          <a:p>
            <a:r>
              <a:rPr lang="en-US" dirty="0" smtClean="0"/>
              <a:t>Upland forest</a:t>
            </a:r>
            <a:endParaRPr lang="en-US" dirty="0"/>
          </a:p>
        </p:txBody>
      </p:sp>
      <p:sp>
        <p:nvSpPr>
          <p:cNvPr id="16" name="TextBox 15"/>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7" name="TextBox 16"/>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8" name="TextBox 17"/>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33521606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0" y="2133600"/>
            <a:ext cx="9144000" cy="3224821"/>
            <a:chOff x="-304800" y="1535502"/>
            <a:chExt cx="9690340" cy="3417499"/>
          </a:xfrm>
        </p:grpSpPr>
        <p:grpSp>
          <p:nvGrpSpPr>
            <p:cNvPr id="3" name="Group 2"/>
            <p:cNvGrpSpPr/>
            <p:nvPr/>
          </p:nvGrpSpPr>
          <p:grpSpPr>
            <a:xfrm>
              <a:off x="-304800" y="1535502"/>
              <a:ext cx="9690340" cy="3417499"/>
              <a:chOff x="-304800" y="1535502"/>
              <a:chExt cx="9690340" cy="3417499"/>
            </a:xfrm>
          </p:grpSpPr>
          <p:pic>
            <p:nvPicPr>
              <p:cNvPr id="9218"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048000" y="1535503"/>
                <a:ext cx="3062378" cy="3417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04800" y="1535502"/>
                <a:ext cx="3160143" cy="3417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280030" y="1535502"/>
                <a:ext cx="3105510" cy="3417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p:cNvSpPr txBox="1"/>
            <p:nvPr/>
          </p:nvSpPr>
          <p:spPr>
            <a:xfrm>
              <a:off x="-1524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(a)</a:t>
              </a:r>
              <a:endParaRPr lang="en-US" sz="1100" dirty="0">
                <a:latin typeface="Arial" pitchFamily="34" charset="0"/>
                <a:cs typeface="Arial" pitchFamily="34" charset="0"/>
              </a:endParaRPr>
            </a:p>
          </p:txBody>
        </p:sp>
        <p:sp>
          <p:nvSpPr>
            <p:cNvPr id="12" name="TextBox 11"/>
            <p:cNvSpPr txBox="1"/>
            <p:nvPr/>
          </p:nvSpPr>
          <p:spPr>
            <a:xfrm>
              <a:off x="6400800" y="1600200"/>
              <a:ext cx="685800" cy="261610"/>
            </a:xfrm>
            <a:prstGeom prst="rect">
              <a:avLst/>
            </a:prstGeom>
            <a:noFill/>
          </p:spPr>
          <p:txBody>
            <a:bodyPr wrap="square" rtlCol="0">
              <a:spAutoFit/>
            </a:bodyPr>
            <a:lstStyle/>
            <a:p>
              <a:pPr algn="ctr"/>
              <a:r>
                <a:rPr lang="en-US" sz="1100" smtClean="0">
                  <a:latin typeface="Arial" pitchFamily="34" charset="0"/>
                  <a:cs typeface="Arial" pitchFamily="34" charset="0"/>
                </a:rPr>
                <a:t>(c)</a:t>
              </a:r>
              <a:endParaRPr lang="en-US" sz="1100" dirty="0">
                <a:latin typeface="Arial" pitchFamily="34" charset="0"/>
                <a:cs typeface="Arial" pitchFamily="34" charset="0"/>
              </a:endParaRPr>
            </a:p>
          </p:txBody>
        </p:sp>
        <p:sp>
          <p:nvSpPr>
            <p:cNvPr id="13" name="TextBox 12"/>
            <p:cNvSpPr txBox="1"/>
            <p:nvPr/>
          </p:nvSpPr>
          <p:spPr>
            <a:xfrm>
              <a:off x="3124200" y="1600200"/>
              <a:ext cx="68580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(b)</a:t>
              </a:r>
              <a:endParaRPr lang="en-US" sz="1100" dirty="0">
                <a:latin typeface="Arial" pitchFamily="34" charset="0"/>
                <a:cs typeface="Arial" pitchFamily="34" charset="0"/>
              </a:endParaRPr>
            </a:p>
          </p:txBody>
        </p:sp>
      </p:grpSp>
      <p:sp>
        <p:nvSpPr>
          <p:cNvPr id="15" name="Title 14"/>
          <p:cNvSpPr txBox="1">
            <a:spLocks noGrp="1"/>
          </p:cNvSpPr>
          <p:nvPr>
            <p:ph type="title"/>
          </p:nvPr>
        </p:nvSpPr>
        <p:spPr>
          <a:prstGeom prst="rect">
            <a:avLst/>
          </a:prstGeom>
          <a:noFill/>
        </p:spPr>
        <p:txBody>
          <a:bodyPr wrap="square" rtlCol="0">
            <a:spAutoFit/>
          </a:bodyPr>
          <a:lstStyle/>
          <a:p>
            <a:r>
              <a:rPr lang="en-US" dirty="0" smtClean="0"/>
              <a:t>Wetland</a:t>
            </a:r>
            <a:endParaRPr lang="en-US" dirty="0"/>
          </a:p>
        </p:txBody>
      </p:sp>
      <p:sp>
        <p:nvSpPr>
          <p:cNvPr id="16" name="TextBox 15"/>
          <p:cNvSpPr txBox="1"/>
          <p:nvPr/>
        </p:nvSpPr>
        <p:spPr>
          <a:xfrm>
            <a:off x="847939" y="1638300"/>
            <a:ext cx="1514261" cy="307777"/>
          </a:xfrm>
          <a:prstGeom prst="rect">
            <a:avLst/>
          </a:prstGeom>
          <a:solidFill>
            <a:schemeClr val="bg1"/>
          </a:solidFill>
          <a:ln>
            <a:noFill/>
          </a:ln>
        </p:spPr>
        <p:txBody>
          <a:bodyPr wrap="none" rtlCol="0">
            <a:spAutoFit/>
          </a:bodyPr>
          <a:lstStyle/>
          <a:p>
            <a:r>
              <a:rPr lang="en-US" sz="1400" dirty="0" smtClean="0"/>
              <a:t>No Focal Species</a:t>
            </a:r>
          </a:p>
        </p:txBody>
      </p:sp>
      <p:sp>
        <p:nvSpPr>
          <p:cNvPr id="17" name="TextBox 16"/>
          <p:cNvSpPr txBox="1"/>
          <p:nvPr/>
        </p:nvSpPr>
        <p:spPr>
          <a:xfrm>
            <a:off x="3373102" y="1638300"/>
            <a:ext cx="2418098" cy="307777"/>
          </a:xfrm>
          <a:prstGeom prst="rect">
            <a:avLst/>
          </a:prstGeom>
          <a:solidFill>
            <a:schemeClr val="bg1"/>
          </a:solidFill>
          <a:ln>
            <a:noFill/>
          </a:ln>
        </p:spPr>
        <p:txBody>
          <a:bodyPr wrap="none" rtlCol="0">
            <a:spAutoFit/>
          </a:bodyPr>
          <a:lstStyle/>
          <a:p>
            <a:r>
              <a:rPr lang="en-US" sz="1400" dirty="0" smtClean="0"/>
              <a:t>Focal Species Equal Weights</a:t>
            </a:r>
          </a:p>
        </p:txBody>
      </p:sp>
      <p:sp>
        <p:nvSpPr>
          <p:cNvPr id="18" name="TextBox 17"/>
          <p:cNvSpPr txBox="1"/>
          <p:nvPr/>
        </p:nvSpPr>
        <p:spPr>
          <a:xfrm>
            <a:off x="6647011" y="1638300"/>
            <a:ext cx="2039789" cy="307777"/>
          </a:xfrm>
          <a:prstGeom prst="rect">
            <a:avLst/>
          </a:prstGeom>
          <a:solidFill>
            <a:schemeClr val="bg1"/>
          </a:solidFill>
          <a:ln>
            <a:noFill/>
          </a:ln>
        </p:spPr>
        <p:txBody>
          <a:bodyPr wrap="none" rtlCol="0">
            <a:spAutoFit/>
          </a:bodyPr>
          <a:lstStyle/>
          <a:p>
            <a:r>
              <a:rPr lang="en-US" sz="1400" dirty="0" smtClean="0"/>
              <a:t>Weighted Focal Species</a:t>
            </a:r>
          </a:p>
        </p:txBody>
      </p:sp>
    </p:spTree>
    <p:extLst>
      <p:ext uri="{BB962C8B-B14F-4D97-AF65-F5344CB8AC3E}">
        <p14:creationId xmlns:p14="http://schemas.microsoft.com/office/powerpoint/2010/main" xmlns="" val="3352160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algn="l"/>
            <a:r>
              <a:rPr lang="en-US" dirty="0" smtClean="0"/>
              <a:t>Funding and Cooperation</a:t>
            </a:r>
            <a:endParaRPr lang="en-US" dirty="0"/>
          </a:p>
        </p:txBody>
      </p:sp>
      <p:sp>
        <p:nvSpPr>
          <p:cNvPr id="7" name="Content Placeholder 6"/>
          <p:cNvSpPr>
            <a:spLocks noGrp="1"/>
          </p:cNvSpPr>
          <p:nvPr>
            <p:ph idx="1"/>
          </p:nvPr>
        </p:nvSpPr>
        <p:spPr/>
        <p:txBody>
          <a:bodyPr>
            <a:normAutofit/>
          </a:bodyPr>
          <a:lstStyle/>
          <a:p>
            <a:r>
              <a:rPr lang="en-US" dirty="0" smtClean="0"/>
              <a:t>Funding</a:t>
            </a:r>
          </a:p>
          <a:p>
            <a:pPr lvl="1"/>
            <a:r>
              <a:rPr lang="en-US" dirty="0" smtClean="0"/>
              <a:t>Multistate Conservation Grant</a:t>
            </a:r>
          </a:p>
          <a:p>
            <a:pPr lvl="1"/>
            <a:r>
              <a:rPr lang="en-US" dirty="0" smtClean="0"/>
              <a:t>USGS Gap Analysis Program</a:t>
            </a:r>
          </a:p>
          <a:p>
            <a:pPr lvl="1"/>
            <a:r>
              <a:rPr lang="en-US" dirty="0" smtClean="0"/>
              <a:t>USGS Science Support Project </a:t>
            </a:r>
            <a:br>
              <a:rPr lang="en-US" dirty="0" smtClean="0"/>
            </a:br>
            <a:r>
              <a:rPr lang="en-US" dirty="0" smtClean="0"/>
              <a:t>(Development of Inference Methods)</a:t>
            </a:r>
          </a:p>
          <a:p>
            <a:pPr lvl="1"/>
            <a:r>
              <a:rPr lang="en-US" dirty="0" smtClean="0"/>
              <a:t>USFWS </a:t>
            </a:r>
            <a:r>
              <a:rPr lang="en-US" dirty="0" err="1" smtClean="0"/>
              <a:t>ACJV</a:t>
            </a:r>
            <a:r>
              <a:rPr lang="en-US" dirty="0" smtClean="0"/>
              <a:t> </a:t>
            </a:r>
          </a:p>
          <a:p>
            <a:r>
              <a:rPr lang="en-US" dirty="0" smtClean="0"/>
              <a:t>Cooperators</a:t>
            </a:r>
          </a:p>
          <a:p>
            <a:pPr lvl="1"/>
            <a:r>
              <a:rPr lang="en-US" dirty="0" smtClean="0"/>
              <a:t>NC Cooperative Fish &amp; Wildlife Research Unit</a:t>
            </a:r>
          </a:p>
          <a:p>
            <a:pPr lvl="1"/>
            <a:r>
              <a:rPr lang="en-US" dirty="0" smtClean="0"/>
              <a:t>AL Cooperative Fish &amp; Wildlife Research Unit</a:t>
            </a:r>
          </a:p>
          <a:p>
            <a:pPr lvl="1"/>
            <a:r>
              <a:rPr lang="en-US" dirty="0" smtClean="0"/>
              <a:t>Atlantic Coast Joint Venture</a:t>
            </a:r>
          </a:p>
        </p:txBody>
      </p:sp>
      <p:pic>
        <p:nvPicPr>
          <p:cNvPr id="8" name="Picture 12" descr="logotext2"/>
          <p:cNvPicPr>
            <a:picLocks noChangeAspect="1" noChangeArrowheads="1"/>
          </p:cNvPicPr>
          <p:nvPr/>
        </p:nvPicPr>
        <p:blipFill>
          <a:blip r:embed="rId3" cstate="screen"/>
          <a:stretch>
            <a:fillRect/>
          </a:stretch>
        </p:blipFill>
        <p:spPr bwMode="auto">
          <a:xfrm>
            <a:off x="7144000" y="152400"/>
            <a:ext cx="2000000" cy="187619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3" name="Text Placeholder 2"/>
          <p:cNvSpPr>
            <a:spLocks noGrp="1"/>
          </p:cNvSpPr>
          <p:nvPr>
            <p:ph type="subTitle" idx="1"/>
          </p:nvPr>
        </p:nvSpPr>
        <p:spPr/>
        <p:txBody>
          <a:bodyPr/>
          <a:lstStyle/>
          <a:p>
            <a:pPr lvl="0" rtl="0" eaLnBrk="1" latinLnBrk="0" hangingPunct="1"/>
            <a:r>
              <a:rPr lang="en-US" dirty="0" smtClean="0"/>
              <a:t>Selecting focal areas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4" name="Content Placeholder 3"/>
          <p:cNvSpPr>
            <a:spLocks noGrp="1"/>
          </p:cNvSpPr>
          <p:nvPr>
            <p:ph idx="1"/>
          </p:nvPr>
        </p:nvSpPr>
        <p:spPr/>
        <p:txBody>
          <a:bodyPr/>
          <a:lstStyle/>
          <a:p>
            <a:r>
              <a:rPr lang="en-US" dirty="0" smtClean="0"/>
              <a:t>Determine area required to meet SAMBI population objectives</a:t>
            </a:r>
          </a:p>
          <a:p>
            <a:pPr lvl="1"/>
            <a:r>
              <a:rPr lang="en-US" dirty="0" smtClean="0"/>
              <a:t>Use published home ranges or densities</a:t>
            </a:r>
          </a:p>
          <a:p>
            <a:pPr lvl="1"/>
            <a:r>
              <a:rPr lang="en-US" dirty="0" smtClean="0"/>
              <a:t>Multiplied by population objective</a:t>
            </a:r>
          </a:p>
          <a:p>
            <a:r>
              <a:rPr lang="en-US" dirty="0" smtClean="0"/>
              <a:t>Delineate 5 sites from highest priority in each habitat</a:t>
            </a:r>
          </a:p>
          <a:p>
            <a:endParaRPr lang="en-US" dirty="0" smtClean="0"/>
          </a:p>
          <a:p>
            <a:pPr algn="ctr">
              <a:buNone/>
            </a:pPr>
            <a:r>
              <a:rPr lang="en-US" sz="2800" b="1" dirty="0" smtClean="0">
                <a:solidFill>
                  <a:srgbClr val="C00000"/>
                </a:solidFill>
              </a:rPr>
              <a:t>What about conflicts?</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a:t>
            </a:r>
            <a:endParaRPr lang="en-US" dirty="0"/>
          </a:p>
        </p:txBody>
      </p:sp>
      <p:sp>
        <p:nvSpPr>
          <p:cNvPr id="3" name="Content Placeholder 2"/>
          <p:cNvSpPr>
            <a:spLocks noGrp="1"/>
          </p:cNvSpPr>
          <p:nvPr>
            <p:ph idx="1"/>
          </p:nvPr>
        </p:nvSpPr>
        <p:spPr/>
        <p:txBody>
          <a:bodyPr/>
          <a:lstStyle/>
          <a:p>
            <a:r>
              <a:rPr lang="en-US" dirty="0" smtClean="0"/>
              <a:t>Start with highest ranking habitat</a:t>
            </a:r>
          </a:p>
          <a:p>
            <a:r>
              <a:rPr lang="en-US" dirty="0" smtClean="0"/>
              <a:t>Delineate</a:t>
            </a:r>
            <a:r>
              <a:rPr lang="en-US" baseline="0" dirty="0" smtClean="0"/>
              <a:t> highest priority area</a:t>
            </a:r>
          </a:p>
          <a:p>
            <a:r>
              <a:rPr lang="en-US" baseline="0" dirty="0" smtClean="0"/>
              <a:t>Mask focal area</a:t>
            </a:r>
          </a:p>
          <a:p>
            <a:r>
              <a:rPr lang="en-US" baseline="0" dirty="0" smtClean="0"/>
              <a:t>Select next habitat</a:t>
            </a:r>
            <a:endParaRPr lang="en-US" dirty="0" smtClean="0"/>
          </a:p>
          <a:p>
            <a:endParaRPr lang="en-US" dirty="0" smtClean="0"/>
          </a:p>
          <a:p>
            <a:pPr algn="ctr">
              <a:buNone/>
            </a:pPr>
            <a:r>
              <a:rPr lang="en-US" sz="3200" b="1" dirty="0" smtClean="0">
                <a:solidFill>
                  <a:srgbClr val="C00000"/>
                </a:solidFill>
              </a:rPr>
              <a:t>How to rank habitats?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Priority alternatives</a:t>
            </a:r>
            <a:endParaRPr lang="en-US" dirty="0"/>
          </a:p>
        </p:txBody>
      </p:sp>
      <p:sp>
        <p:nvSpPr>
          <p:cNvPr id="6" name="Content Placeholder 5"/>
          <p:cNvSpPr>
            <a:spLocks noGrp="1"/>
          </p:cNvSpPr>
          <p:nvPr>
            <p:ph idx="1"/>
          </p:nvPr>
        </p:nvSpPr>
        <p:spPr/>
        <p:txBody>
          <a:bodyPr/>
          <a:lstStyle/>
          <a:p>
            <a:pPr marL="577850" indent="-554038">
              <a:buSzPct val="100000"/>
              <a:buFont typeface="+mj-lt"/>
              <a:buAutoNum type="arabicPeriod"/>
            </a:pPr>
            <a:r>
              <a:rPr lang="en-US" sz="3200" dirty="0" smtClean="0"/>
              <a:t>Rarity of habitat in SAMBI</a:t>
            </a:r>
          </a:p>
          <a:p>
            <a:pPr marL="577850" indent="-554038">
              <a:buSzPct val="100000"/>
              <a:buFont typeface="+mj-lt"/>
              <a:buAutoNum type="arabicPeriod"/>
            </a:pPr>
            <a:r>
              <a:rPr lang="en-US" sz="3200" dirty="0" smtClean="0"/>
              <a:t>Rarity of habitat in SAMBI by state</a:t>
            </a:r>
            <a:endParaRPr lang="en-US" sz="3200" dirty="0"/>
          </a:p>
          <a:p>
            <a:pPr marL="577850" indent="-554038">
              <a:buSzPct val="100000"/>
              <a:buFont typeface="+mj-lt"/>
              <a:buAutoNum type="arabicPeriod"/>
            </a:pPr>
            <a:r>
              <a:rPr lang="en-US" sz="3200" dirty="0" smtClean="0"/>
              <a:t>Number of imperiled </a:t>
            </a:r>
            <a:r>
              <a:rPr lang="en-US" sz="3200" dirty="0"/>
              <a:t>species</a:t>
            </a:r>
          </a:p>
          <a:p>
            <a:pPr marL="577850" indent="-554038">
              <a:buSzPct val="100000"/>
              <a:buFont typeface="+mj-lt"/>
              <a:buAutoNum type="arabicPeriod"/>
            </a:pPr>
            <a:r>
              <a:rPr lang="en-US" sz="3200" dirty="0" smtClean="0"/>
              <a:t>Most imperiled species</a:t>
            </a:r>
          </a:p>
          <a:p>
            <a:pPr marL="577850" indent="-554038">
              <a:buSzPct val="100000"/>
              <a:buFont typeface="+mj-lt"/>
              <a:buAutoNum type="arabicPeriod"/>
            </a:pPr>
            <a:r>
              <a:rPr lang="en-US" sz="3200" dirty="0" smtClean="0"/>
              <a:t>Historic extent</a:t>
            </a:r>
          </a:p>
        </p:txBody>
      </p:sp>
    </p:spTree>
    <p:extLst>
      <p:ext uri="{BB962C8B-B14F-4D97-AF65-F5344CB8AC3E}">
        <p14:creationId xmlns:p14="http://schemas.microsoft.com/office/powerpoint/2010/main" xmlns="" val="538922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Ranking habitats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4018227"/>
              </p:ext>
            </p:extLst>
          </p:nvPr>
        </p:nvGraphicFramePr>
        <p:xfrm>
          <a:off x="1024822" y="1212412"/>
          <a:ext cx="7204779" cy="5035991"/>
        </p:xfrm>
        <a:graphic>
          <a:graphicData uri="http://schemas.openxmlformats.org/drawingml/2006/table">
            <a:tbl>
              <a:tblPr firstRow="1" firstCol="1">
                <a:tableStyleId>{5C22544A-7EE6-4342-B048-85BDC9FD1C3A}</a:tableStyleId>
              </a:tblPr>
              <a:tblGrid>
                <a:gridCol w="3343964"/>
                <a:gridCol w="772163"/>
                <a:gridCol w="772163"/>
                <a:gridCol w="772163"/>
                <a:gridCol w="772163"/>
                <a:gridCol w="772163"/>
              </a:tblGrid>
              <a:tr h="355281">
                <a:tc>
                  <a:txBody>
                    <a:bodyPr/>
                    <a:lstStyle/>
                    <a:p>
                      <a:pPr indent="228600" algn="l"/>
                      <a:endParaRPr lang="en-US" sz="1400" dirty="0">
                        <a:effectLst/>
                        <a:latin typeface="Helvetica-Light"/>
                      </a:endParaRPr>
                    </a:p>
                  </a:txBody>
                  <a:tcPr marL="68580" marR="68580" marT="0" marB="0" anchor="b"/>
                </a:tc>
                <a:tc gridSpan="5">
                  <a:txBody>
                    <a:bodyPr/>
                    <a:lstStyle/>
                    <a:p>
                      <a:pPr marL="0" marR="0" indent="0" algn="ctr">
                        <a:spcBef>
                          <a:spcPts val="300"/>
                        </a:spcBef>
                        <a:spcAft>
                          <a:spcPts val="300"/>
                        </a:spcAft>
                        <a:tabLst>
                          <a:tab pos="0" algn="l"/>
                        </a:tabLst>
                      </a:pPr>
                      <a:r>
                        <a:rPr lang="en-US" sz="1400" dirty="0" smtClean="0">
                          <a:effectLst/>
                        </a:rPr>
                        <a:t>Alternative</a:t>
                      </a:r>
                      <a:r>
                        <a:rPr lang="en-US" sz="1400" baseline="0" dirty="0" smtClean="0">
                          <a:effectLst/>
                        </a:rPr>
                        <a:t> ranking</a:t>
                      </a:r>
                      <a:endParaRPr lang="en-US" sz="1400" dirty="0">
                        <a:effectLst/>
                        <a:latin typeface="Cambria"/>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7338">
                <a:tc>
                  <a:txBody>
                    <a:bodyPr/>
                    <a:lstStyle/>
                    <a:p>
                      <a:pPr marL="0" marR="0" indent="228600" algn="l">
                        <a:spcBef>
                          <a:spcPts val="300"/>
                        </a:spcBef>
                        <a:spcAft>
                          <a:spcPts val="300"/>
                        </a:spcAft>
                        <a:tabLst>
                          <a:tab pos="0" algn="l"/>
                        </a:tabLst>
                      </a:pPr>
                      <a:r>
                        <a:rPr lang="en-US" sz="1400" dirty="0">
                          <a:effectLst/>
                        </a:rPr>
                        <a:t>Habitat</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b="1" kern="1200" dirty="0">
                          <a:solidFill>
                            <a:schemeClr val="lt1"/>
                          </a:solidFill>
                          <a:effectLst/>
                          <a:latin typeface="+mn-lt"/>
                          <a:ea typeface="+mn-ea"/>
                          <a:cs typeface="+mn-cs"/>
                        </a:rPr>
                        <a:t>1</a:t>
                      </a:r>
                    </a:p>
                  </a:txBody>
                  <a:tcPr marL="68580" marR="68580" marT="0" marB="0" anchor="b">
                    <a:solidFill>
                      <a:schemeClr val="accent1"/>
                    </a:solidFill>
                  </a:tcPr>
                </a:tc>
                <a:tc>
                  <a:txBody>
                    <a:bodyPr/>
                    <a:lstStyle/>
                    <a:p>
                      <a:pPr marL="0" marR="0" indent="0" algn="ctr">
                        <a:spcBef>
                          <a:spcPts val="300"/>
                        </a:spcBef>
                        <a:spcAft>
                          <a:spcPts val="300"/>
                        </a:spcAft>
                        <a:tabLst>
                          <a:tab pos="0" algn="l"/>
                        </a:tabLst>
                      </a:pPr>
                      <a:r>
                        <a:rPr lang="en-US" sz="1400" b="1" kern="1200" dirty="0" smtClean="0">
                          <a:solidFill>
                            <a:schemeClr val="lt1"/>
                          </a:solidFill>
                          <a:effectLst/>
                          <a:latin typeface="+mn-lt"/>
                          <a:ea typeface="+mn-ea"/>
                          <a:cs typeface="+mn-cs"/>
                        </a:rPr>
                        <a:t>2</a:t>
                      </a:r>
                      <a:endParaRPr lang="en-US" sz="1400" b="1" kern="1200" dirty="0">
                        <a:solidFill>
                          <a:schemeClr val="lt1"/>
                        </a:solidFill>
                        <a:effectLst/>
                        <a:latin typeface="+mn-lt"/>
                        <a:ea typeface="+mn-ea"/>
                        <a:cs typeface="+mn-cs"/>
                      </a:endParaRPr>
                    </a:p>
                  </a:txBody>
                  <a:tcPr marL="68580" marR="68580" marT="0" marB="0" anchor="b">
                    <a:solidFill>
                      <a:schemeClr val="accent1"/>
                    </a:solidFill>
                  </a:tcPr>
                </a:tc>
                <a:tc>
                  <a:txBody>
                    <a:bodyPr/>
                    <a:lstStyle/>
                    <a:p>
                      <a:pPr marL="0" marR="0" indent="0" algn="ctr">
                        <a:spcBef>
                          <a:spcPts val="300"/>
                        </a:spcBef>
                        <a:spcAft>
                          <a:spcPts val="300"/>
                        </a:spcAft>
                        <a:tabLst>
                          <a:tab pos="0" algn="l"/>
                        </a:tabLst>
                      </a:pPr>
                      <a:r>
                        <a:rPr lang="en-US" sz="1400" b="1" kern="1200" dirty="0">
                          <a:solidFill>
                            <a:schemeClr val="lt1"/>
                          </a:solidFill>
                          <a:effectLst/>
                          <a:latin typeface="+mn-lt"/>
                          <a:ea typeface="+mn-ea"/>
                          <a:cs typeface="+mn-cs"/>
                        </a:rPr>
                        <a:t>3</a:t>
                      </a:r>
                    </a:p>
                  </a:txBody>
                  <a:tcPr marL="68580" marR="68580" marT="0" marB="0" anchor="b">
                    <a:solidFill>
                      <a:schemeClr val="accent1"/>
                    </a:solidFill>
                  </a:tcPr>
                </a:tc>
                <a:tc>
                  <a:txBody>
                    <a:bodyPr/>
                    <a:lstStyle/>
                    <a:p>
                      <a:pPr marL="0" marR="0" indent="0" algn="ctr">
                        <a:spcBef>
                          <a:spcPts val="300"/>
                        </a:spcBef>
                        <a:spcAft>
                          <a:spcPts val="300"/>
                        </a:spcAft>
                        <a:tabLst>
                          <a:tab pos="0" algn="l"/>
                        </a:tabLst>
                      </a:pPr>
                      <a:r>
                        <a:rPr lang="en-US" sz="1400" b="1" kern="1200" dirty="0">
                          <a:solidFill>
                            <a:schemeClr val="lt1"/>
                          </a:solidFill>
                          <a:effectLst/>
                          <a:latin typeface="+mn-lt"/>
                          <a:ea typeface="+mn-ea"/>
                          <a:cs typeface="+mn-cs"/>
                        </a:rPr>
                        <a:t>4</a:t>
                      </a:r>
                    </a:p>
                  </a:txBody>
                  <a:tcPr marL="68580" marR="68580" marT="0" marB="0" anchor="b">
                    <a:solidFill>
                      <a:schemeClr val="accent1"/>
                    </a:solidFill>
                  </a:tcPr>
                </a:tc>
                <a:tc>
                  <a:txBody>
                    <a:bodyPr/>
                    <a:lstStyle/>
                    <a:p>
                      <a:pPr marL="0" marR="0" indent="0" algn="ctr">
                        <a:spcBef>
                          <a:spcPts val="300"/>
                        </a:spcBef>
                        <a:spcAft>
                          <a:spcPts val="300"/>
                        </a:spcAft>
                        <a:tabLst>
                          <a:tab pos="0" algn="l"/>
                        </a:tabLst>
                      </a:pPr>
                      <a:r>
                        <a:rPr lang="en-US" sz="1400" b="1" kern="1200" dirty="0">
                          <a:solidFill>
                            <a:schemeClr val="lt1"/>
                          </a:solidFill>
                          <a:effectLst/>
                          <a:latin typeface="+mn-lt"/>
                          <a:ea typeface="+mn-ea"/>
                          <a:cs typeface="+mn-cs"/>
                        </a:rPr>
                        <a:t>5 </a:t>
                      </a:r>
                    </a:p>
                  </a:txBody>
                  <a:tcPr marL="68580" marR="68580" marT="0" marB="0" anchor="b">
                    <a:solidFill>
                      <a:schemeClr val="accent1"/>
                    </a:solidFill>
                  </a:tcPr>
                </a:tc>
              </a:tr>
              <a:tr h="355281">
                <a:tc>
                  <a:txBody>
                    <a:bodyPr/>
                    <a:lstStyle/>
                    <a:p>
                      <a:pPr marL="0" marR="0" indent="228600" algn="l">
                        <a:spcBef>
                          <a:spcPts val="300"/>
                        </a:spcBef>
                        <a:spcAft>
                          <a:spcPts val="300"/>
                        </a:spcAft>
                        <a:tabLst>
                          <a:tab pos="0" algn="l"/>
                        </a:tabLst>
                      </a:pPr>
                      <a:r>
                        <a:rPr lang="en-US" sz="1400" dirty="0">
                          <a:effectLst/>
                        </a:rPr>
                        <a:t>Alluvial forested wetland</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12</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11</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6</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5</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4</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Beach</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3</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2</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11</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2</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Estuary</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5</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5</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7</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3</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3</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a:effectLst/>
                        </a:rPr>
                        <a:t>Grassland</a:t>
                      </a:r>
                      <a:endParaRPr lang="en-US" sz="140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7</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7</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10</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8</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 </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Longleaf and associated</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11</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12</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5</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Maritime forest</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4</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4</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4</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4</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7</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Non-alluvial forested wetland</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9</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8</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3</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10</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5</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Mature open pine</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6</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10</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11</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2</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 </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Shrub scrub</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10</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6</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9</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9</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 </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Slope forest</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3</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2</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8</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6</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7</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Upland forest</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8</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9</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12</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7</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8</a:t>
                      </a:r>
                      <a:endParaRPr lang="en-US" sz="1400" dirty="0">
                        <a:effectLst/>
                        <a:latin typeface="Cambria"/>
                        <a:ea typeface="Times New Roman"/>
                        <a:cs typeface="Times New Roman"/>
                      </a:endParaRPr>
                    </a:p>
                  </a:txBody>
                  <a:tcPr marL="68580" marR="68580" marT="0" marB="0" anchor="ctr"/>
                </a:tc>
              </a:tr>
              <a:tr h="355281">
                <a:tc>
                  <a:txBody>
                    <a:bodyPr/>
                    <a:lstStyle/>
                    <a:p>
                      <a:pPr marL="0" marR="0" indent="228600" algn="l">
                        <a:spcBef>
                          <a:spcPts val="300"/>
                        </a:spcBef>
                        <a:spcAft>
                          <a:spcPts val="300"/>
                        </a:spcAft>
                        <a:tabLst>
                          <a:tab pos="0" algn="l"/>
                        </a:tabLst>
                      </a:pPr>
                      <a:r>
                        <a:rPr lang="en-US" sz="1400" dirty="0">
                          <a:effectLst/>
                        </a:rPr>
                        <a:t>Freshwater wetland</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2</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12</a:t>
                      </a:r>
                      <a:endParaRPr lang="en-US" sz="1400" dirty="0">
                        <a:effectLst/>
                        <a:latin typeface="Cambria"/>
                        <a:ea typeface="Times New Roman"/>
                        <a:cs typeface="Times New Roman"/>
                      </a:endParaRPr>
                    </a:p>
                  </a:txBody>
                  <a:tcPr marL="68580" marR="68580" marT="0" marB="0" anchor="ctr"/>
                </a:tc>
                <a:tc>
                  <a:txBody>
                    <a:bodyPr/>
                    <a:lstStyle/>
                    <a:p>
                      <a:pPr marL="0" marR="0" indent="0" algn="ctr">
                        <a:spcBef>
                          <a:spcPts val="300"/>
                        </a:spcBef>
                        <a:spcAft>
                          <a:spcPts val="300"/>
                        </a:spcAft>
                        <a:tabLst>
                          <a:tab pos="0" algn="l"/>
                        </a:tabLst>
                      </a:pPr>
                      <a:r>
                        <a:rPr lang="en-US" sz="1400" dirty="0">
                          <a:effectLst/>
                        </a:rPr>
                        <a:t> </a:t>
                      </a:r>
                      <a:endParaRPr lang="en-US" sz="1400" dirty="0">
                        <a:effectLst/>
                        <a:latin typeface="Cambria"/>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354047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Comparison of alternatives - 1</a:t>
            </a:r>
            <a:endParaRPr lang="en-US" dirty="0"/>
          </a:p>
        </p:txBody>
      </p:sp>
      <p:pic>
        <p:nvPicPr>
          <p:cNvPr id="5" name="Content Placeholder 4"/>
          <p:cNvPicPr>
            <a:picLocks noGrp="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1714500" y="1267244"/>
            <a:ext cx="5943600" cy="4817225"/>
          </a:xfrm>
          <a:prstGeom prst="rect">
            <a:avLst/>
          </a:prstGeom>
        </p:spPr>
      </p:pic>
    </p:spTree>
    <p:extLst>
      <p:ext uri="{BB962C8B-B14F-4D97-AF65-F5344CB8AC3E}">
        <p14:creationId xmlns:p14="http://schemas.microsoft.com/office/powerpoint/2010/main" xmlns="" val="1108616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Comparison of alternatives - 2</a:t>
            </a:r>
            <a:endParaRPr lang="en-US" dirty="0"/>
          </a:p>
        </p:txBody>
      </p:sp>
      <p:pic>
        <p:nvPicPr>
          <p:cNvPr id="10" name="Content Placeholder 9"/>
          <p:cNvPicPr>
            <a:picLocks noGrp="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1714500" y="1267244"/>
            <a:ext cx="5943600" cy="4817225"/>
          </a:xfrm>
          <a:prstGeom prst="rect">
            <a:avLst/>
          </a:prstGeom>
        </p:spPr>
      </p:pic>
    </p:spTree>
    <p:extLst>
      <p:ext uri="{BB962C8B-B14F-4D97-AF65-F5344CB8AC3E}">
        <p14:creationId xmlns:p14="http://schemas.microsoft.com/office/powerpoint/2010/main" xmlns="" val="35450772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Comparison of alternatives - 3</a:t>
            </a:r>
            <a:endParaRPr lang="en-US" dirty="0"/>
          </a:p>
        </p:txBody>
      </p:sp>
      <p:pic>
        <p:nvPicPr>
          <p:cNvPr id="7" name="Content Placeholder 6"/>
          <p:cNvPicPr>
            <a:picLocks noGrp="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1714500" y="1267244"/>
            <a:ext cx="5943600" cy="4817225"/>
          </a:xfrm>
          <a:prstGeom prst="rect">
            <a:avLst/>
          </a:prstGeom>
        </p:spPr>
      </p:pic>
    </p:spTree>
    <p:extLst>
      <p:ext uri="{BB962C8B-B14F-4D97-AF65-F5344CB8AC3E}">
        <p14:creationId xmlns:p14="http://schemas.microsoft.com/office/powerpoint/2010/main" xmlns="" val="1418072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Comparison of alternatives - 4</a:t>
            </a:r>
            <a:endParaRPr lang="en-US" dirty="0"/>
          </a:p>
        </p:txBody>
      </p:sp>
      <p:pic>
        <p:nvPicPr>
          <p:cNvPr id="6" name="Content Placeholder 5"/>
          <p:cNvPicPr>
            <a:picLocks noGrp="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1714500" y="1267244"/>
            <a:ext cx="5943600" cy="4817225"/>
          </a:xfrm>
          <a:prstGeom prst="rect">
            <a:avLst/>
          </a:prstGeom>
        </p:spPr>
      </p:pic>
    </p:spTree>
    <p:extLst>
      <p:ext uri="{BB962C8B-B14F-4D97-AF65-F5344CB8AC3E}">
        <p14:creationId xmlns:p14="http://schemas.microsoft.com/office/powerpoint/2010/main" xmlns="" val="3920330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Comparison of alternatives - 5</a:t>
            </a:r>
            <a:endParaRPr lang="en-US" dirty="0"/>
          </a:p>
        </p:txBody>
      </p:sp>
      <p:pic>
        <p:nvPicPr>
          <p:cNvPr id="6" name="Content Placeholder 5"/>
          <p:cNvPicPr>
            <a:picLocks noGrp="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1714500" y="1267244"/>
            <a:ext cx="5943600" cy="4817225"/>
          </a:xfrm>
          <a:prstGeom prst="rect">
            <a:avLst/>
          </a:prstGeom>
        </p:spPr>
      </p:pic>
    </p:spTree>
    <p:extLst>
      <p:ext uri="{BB962C8B-B14F-4D97-AF65-F5344CB8AC3E}">
        <p14:creationId xmlns:p14="http://schemas.microsoft.com/office/powerpoint/2010/main" xmlns="" val="425386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chor="b"/>
          <a:lstStyle/>
          <a:p>
            <a:r>
              <a:rPr lang="en-US" dirty="0"/>
              <a:t>Project Goal</a:t>
            </a:r>
          </a:p>
        </p:txBody>
      </p:sp>
      <p:sp>
        <p:nvSpPr>
          <p:cNvPr id="465923" name="Rectangle 3"/>
          <p:cNvSpPr>
            <a:spLocks noGrp="1" noChangeArrowheads="1"/>
          </p:cNvSpPr>
          <p:nvPr>
            <p:ph idx="1"/>
          </p:nvPr>
        </p:nvSpPr>
        <p:spPr/>
        <p:txBody>
          <a:bodyPr anchor="ctr">
            <a:noAutofit/>
          </a:bodyPr>
          <a:lstStyle/>
          <a:p>
            <a:pPr algn="ctr">
              <a:buNone/>
            </a:pPr>
            <a:r>
              <a:rPr lang="en-US" sz="3200" dirty="0" smtClean="0">
                <a:solidFill>
                  <a:srgbClr val="002060"/>
                </a:solidFill>
              </a:rPr>
              <a:t>Develop methodology and enhance the </a:t>
            </a:r>
            <a:r>
              <a:rPr lang="en-US" sz="3200" dirty="0">
                <a:solidFill>
                  <a:srgbClr val="002060"/>
                </a:solidFill>
              </a:rPr>
              <a:t>capacity of states, joint ventures and other partners to assess and design sustainable landscape conservation for birds and other wildlife in the eastern United States.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from</a:t>
            </a:r>
            <a:r>
              <a:rPr lang="en-US" baseline="0" dirty="0" smtClean="0"/>
              <a:t> </a:t>
            </a:r>
            <a:r>
              <a:rPr lang="en-US" baseline="0" dirty="0" err="1" smtClean="0"/>
              <a:t>ACJV</a:t>
            </a:r>
            <a:endParaRPr lang="en-US" dirty="0"/>
          </a:p>
        </p:txBody>
      </p:sp>
      <p:sp>
        <p:nvSpPr>
          <p:cNvPr id="3" name="Content Placeholder 2"/>
          <p:cNvSpPr>
            <a:spLocks noGrp="1"/>
          </p:cNvSpPr>
          <p:nvPr>
            <p:ph idx="1"/>
          </p:nvPr>
        </p:nvSpPr>
        <p:spPr/>
        <p:txBody>
          <a:bodyPr/>
          <a:lstStyle/>
          <a:p>
            <a:r>
              <a:rPr lang="en-US" dirty="0" smtClean="0"/>
              <a:t>What</a:t>
            </a:r>
            <a:r>
              <a:rPr lang="en-US" baseline="0" dirty="0" smtClean="0"/>
              <a:t> is most important?</a:t>
            </a:r>
          </a:p>
          <a:p>
            <a:r>
              <a:rPr lang="en-US" baseline="0" dirty="0" smtClean="0"/>
              <a:t>Rarity</a:t>
            </a:r>
          </a:p>
          <a:p>
            <a:pPr lvl="1"/>
            <a:r>
              <a:rPr lang="en-US" baseline="0" dirty="0" smtClean="0"/>
              <a:t>Species?</a:t>
            </a:r>
          </a:p>
          <a:p>
            <a:pPr lvl="1"/>
            <a:r>
              <a:rPr lang="en-US" baseline="0" dirty="0" smtClean="0"/>
              <a:t>Habitat?</a:t>
            </a:r>
          </a:p>
          <a:p>
            <a:r>
              <a:rPr lang="en-US" baseline="0" dirty="0" smtClean="0"/>
              <a:t>Cost?</a:t>
            </a:r>
          </a:p>
          <a:p>
            <a:r>
              <a:rPr lang="en-US" baseline="0" dirty="0" smtClean="0"/>
              <a:t>States?</a:t>
            </a:r>
            <a:endParaRPr lang="en-US" dirty="0"/>
          </a:p>
        </p:txBody>
      </p:sp>
      <p:pic>
        <p:nvPicPr>
          <p:cNvPr id="11" name="Picture 10" descr="NOBO.jp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699000" y="2631440"/>
            <a:ext cx="1473517"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BASP.jpg"/>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441950" y="2829560"/>
            <a:ext cx="2426970" cy="1528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1" descr="BHNU.jpg"/>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928995" y="3291840"/>
            <a:ext cx="1477645" cy="1964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3" descr="PABU.jpg"/>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5491480" y="1574800"/>
            <a:ext cx="1898650" cy="1518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39" descr="BLDU.JPG"/>
          <p:cNvPicPr>
            <a:picLocks noChangeAspect="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642360" y="914400"/>
            <a:ext cx="2625090" cy="2788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0" descr="REDH.jpg"/>
          <p:cNvPicPr>
            <a:picLocks noChangeAspect="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3248872" y="3886200"/>
            <a:ext cx="296904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38" descr="SACR2.jpg"/>
          <p:cNvPicPr>
            <a:picLocks noChangeAspect="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3687763" y="1178560"/>
            <a:ext cx="2530157" cy="2113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40" descr="LETE.jpg"/>
          <p:cNvPicPr>
            <a:picLocks noChangeAspect="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3404341" y="3489960"/>
            <a:ext cx="2813578" cy="1875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37" descr="3.jpg"/>
          <p:cNvPicPr>
            <a:picLocks noChangeAspect="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6085840" y="2895600"/>
            <a:ext cx="2264621" cy="1518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43" descr="PIPL.jpg"/>
          <p:cNvPicPr>
            <a:picLocks noChangeAspect="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6085840" y="914400"/>
            <a:ext cx="2241233" cy="1750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0" descr="REKN.jpg"/>
          <p:cNvPicPr>
            <a:picLocks noChangeAspect="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3048000" y="1178560"/>
            <a:ext cx="2809451" cy="300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500"/>
                            </p:stCondLst>
                            <p:childTnLst>
                              <p:par>
                                <p:cTn id="13" presetID="10" presetClass="entr" presetSubtype="0" fill="hold"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par>
                          <p:cTn id="16" fill="hold">
                            <p:stCondLst>
                              <p:cond delay="7000"/>
                            </p:stCondLst>
                            <p:childTnLst>
                              <p:par>
                                <p:cTn id="17" presetID="10" presetClass="entr" presetSubtype="0" fill="hold" nodeType="after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par>
                          <p:cTn id="20" fill="hold">
                            <p:stCondLst>
                              <p:cond delay="9500"/>
                            </p:stCondLst>
                            <p:childTnLst>
                              <p:par>
                                <p:cTn id="21" presetID="10" presetClass="entr" presetSubtype="0" fill="hold"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par>
                          <p:cTn id="24" fill="hold">
                            <p:stCondLst>
                              <p:cond delay="12000"/>
                            </p:stCondLst>
                            <p:childTnLst>
                              <p:par>
                                <p:cTn id="25" presetID="10" presetClass="entr" presetSubtype="0" fill="hold" nodeType="after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par>
                          <p:cTn id="28" fill="hold">
                            <p:stCondLst>
                              <p:cond delay="14500"/>
                            </p:stCondLst>
                            <p:childTnLst>
                              <p:par>
                                <p:cTn id="29" presetID="10" presetClass="entr" presetSubtype="0" fill="hold" nodeType="afterEffect">
                                  <p:stCondLst>
                                    <p:cond delay="5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childTnLst>
                          </p:cTn>
                        </p:par>
                        <p:par>
                          <p:cTn id="32" fill="hold">
                            <p:stCondLst>
                              <p:cond delay="17000"/>
                            </p:stCondLst>
                            <p:childTnLst>
                              <p:par>
                                <p:cTn id="33" presetID="10" presetClass="entr" presetSubtype="0" fill="hold" nodeType="afterEffect">
                                  <p:stCondLst>
                                    <p:cond delay="5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000"/>
                                        <p:tgtEl>
                                          <p:spTgt spid="26"/>
                                        </p:tgtEl>
                                      </p:cBhvr>
                                    </p:animEffect>
                                  </p:childTnLst>
                                </p:cTn>
                              </p:par>
                            </p:childTnLst>
                          </p:cTn>
                        </p:par>
                        <p:par>
                          <p:cTn id="36" fill="hold">
                            <p:stCondLst>
                              <p:cond delay="19500"/>
                            </p:stCondLst>
                            <p:childTnLst>
                              <p:par>
                                <p:cTn id="37" presetID="10" presetClass="entr" presetSubtype="0" fill="hold" nodeType="after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000"/>
                                        <p:tgtEl>
                                          <p:spTgt spid="28"/>
                                        </p:tgtEl>
                                      </p:cBhvr>
                                    </p:animEffect>
                                  </p:childTnLst>
                                </p:cTn>
                              </p:par>
                            </p:childTnLst>
                          </p:cTn>
                        </p:par>
                        <p:par>
                          <p:cTn id="40" fill="hold">
                            <p:stCondLst>
                              <p:cond delay="22000"/>
                            </p:stCondLst>
                            <p:childTnLst>
                              <p:par>
                                <p:cTn id="41" presetID="10" presetClass="entr" presetSubtype="0" fill="hold" nodeType="afterEffect">
                                  <p:stCondLst>
                                    <p:cond delay="50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00"/>
                                        <p:tgtEl>
                                          <p:spTgt spid="29"/>
                                        </p:tgtEl>
                                      </p:cBhvr>
                                    </p:animEffect>
                                  </p:childTnLst>
                                </p:cTn>
                              </p:par>
                            </p:childTnLst>
                          </p:cTn>
                        </p:par>
                        <p:par>
                          <p:cTn id="44" fill="hold">
                            <p:stCondLst>
                              <p:cond delay="24500"/>
                            </p:stCondLst>
                            <p:childTnLst>
                              <p:par>
                                <p:cTn id="45" presetID="10" presetClass="entr" presetSubtype="0" fill="hold" nodeType="afterEffect">
                                  <p:stCondLst>
                                    <p:cond delay="5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3" name="Content Placeholder 2"/>
          <p:cNvSpPr>
            <a:spLocks noGrp="1"/>
          </p:cNvSpPr>
          <p:nvPr>
            <p:ph type="subTitle" idx="1"/>
          </p:nvPr>
        </p:nvSpPr>
        <p:spPr/>
        <p:txBody>
          <a:bodyPr/>
          <a:lstStyle/>
          <a:p>
            <a:pPr lvl="0" rtl="0" eaLnBrk="1" latinLnBrk="0" hangingPunct="1"/>
            <a:r>
              <a:rPr lang="en-US" dirty="0" smtClean="0"/>
              <a:t>Availability &amp; application of data</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Project Web site – publications </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err="1" smtClean="0"/>
              <a:t>NCSU</a:t>
            </a:r>
            <a:endParaRPr lang="en-US" dirty="0" smtClean="0"/>
          </a:p>
          <a:p>
            <a:pPr lvl="1"/>
            <a:r>
              <a:rPr lang="en-US" dirty="0" smtClean="0"/>
              <a:t>Sea Level Rise Modeling for the SAMBI DSL Project (PDF)</a:t>
            </a:r>
          </a:p>
          <a:p>
            <a:pPr lvl="1"/>
            <a:r>
              <a:rPr lang="en-US" dirty="0" smtClean="0"/>
              <a:t>Urban Modeling for the SAMBI DSL Project (PDF)</a:t>
            </a:r>
          </a:p>
          <a:p>
            <a:pPr lvl="1"/>
            <a:r>
              <a:rPr lang="en-US" dirty="0" smtClean="0"/>
              <a:t>Landscape Succession Modeling for the SAMBI DSL Project (PDF)</a:t>
            </a:r>
          </a:p>
          <a:p>
            <a:pPr lvl="1"/>
            <a:r>
              <a:rPr lang="en-US" dirty="0" smtClean="0"/>
              <a:t>Avian Habitat Modeling for the SAMBI DSL Project (PDF)</a:t>
            </a:r>
          </a:p>
          <a:p>
            <a:pPr lvl="1"/>
            <a:r>
              <a:rPr lang="en-US" dirty="0" smtClean="0"/>
              <a:t>Occupancy Models and Strategic Habitat Conservation for Avian Species in the Southeastern Coastal Plain of the United States (Monica </a:t>
            </a:r>
            <a:r>
              <a:rPr lang="en-US" dirty="0" err="1" smtClean="0"/>
              <a:t>Iglecia</a:t>
            </a:r>
            <a:r>
              <a:rPr lang="en-US" dirty="0" smtClean="0"/>
              <a:t> MS Thesis)</a:t>
            </a:r>
          </a:p>
          <a:p>
            <a:pPr lvl="0"/>
            <a:r>
              <a:rPr lang="en-US" dirty="0" smtClean="0"/>
              <a:t>Auburn</a:t>
            </a:r>
          </a:p>
          <a:p>
            <a:pPr lvl="1"/>
            <a:r>
              <a:rPr lang="en-US" dirty="0" smtClean="0"/>
              <a:t>Moody Dissertation</a:t>
            </a:r>
          </a:p>
          <a:p>
            <a:pPr lvl="2"/>
            <a:r>
              <a:rPr lang="en-US" dirty="0" smtClean="0"/>
              <a:t>Incorporating Expert Knowledge in Decision-Support Models for Avian Conservation</a:t>
            </a:r>
          </a:p>
          <a:p>
            <a:pPr lvl="3"/>
            <a:r>
              <a:rPr lang="en-US" dirty="0" smtClean="0"/>
              <a:t>Moody, </a:t>
            </a:r>
            <a:r>
              <a:rPr lang="en-US" dirty="0" err="1" smtClean="0"/>
              <a:t>A.T.</a:t>
            </a:r>
            <a:r>
              <a:rPr lang="en-US" dirty="0" smtClean="0"/>
              <a:t>, and J.B. Grand. 2012. Incorporating Expert Knowledge in Decision-Support Models for Avian Conservation in A.H. </a:t>
            </a:r>
            <a:r>
              <a:rPr lang="en-US" dirty="0" err="1" smtClean="0"/>
              <a:t>Perera</a:t>
            </a:r>
            <a:r>
              <a:rPr lang="en-US" dirty="0" smtClean="0"/>
              <a:t> et al. (eds.), Expert Knowledge and Its Application in Landscape Ecology.  Springer.</a:t>
            </a:r>
          </a:p>
          <a:p>
            <a:pPr lvl="2"/>
            <a:r>
              <a:rPr lang="en-US" dirty="0" smtClean="0"/>
              <a:t>Focal species as method to plan spatially explicit conservation priorities. (June 2012)</a:t>
            </a:r>
          </a:p>
          <a:p>
            <a:pPr lvl="2"/>
            <a:r>
              <a:rPr lang="en-US" dirty="0" smtClean="0"/>
              <a:t>Conservation priorities in an uncertain future (June 2012)</a:t>
            </a:r>
          </a:p>
        </p:txBody>
      </p:sp>
    </p:spTree>
    <p:extLst>
      <p:ext uri="{BB962C8B-B14F-4D97-AF65-F5344CB8AC3E}">
        <p14:creationId xmlns:p14="http://schemas.microsoft.com/office/powerpoint/2010/main" xmlns="" val="2766910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smtClean="0">
                <a:solidFill>
                  <a:schemeClr val="tx2"/>
                </a:solidFill>
                <a:latin typeface="+mj-lt"/>
                <a:ea typeface="+mj-ea"/>
                <a:cs typeface="+mj-cs"/>
              </a:rPr>
              <a:t>Project</a:t>
            </a:r>
            <a:r>
              <a:rPr lang="en-US" sz="2800" b="1" baseline="0" dirty="0" smtClean="0">
                <a:solidFill>
                  <a:schemeClr val="tx2"/>
                </a:solidFill>
                <a:latin typeface="+mj-lt"/>
                <a:ea typeface="+mj-ea"/>
                <a:cs typeface="+mj-cs"/>
              </a:rPr>
              <a:t> web site – GIS</a:t>
            </a:r>
            <a:r>
              <a:rPr lang="en-US" sz="2800" b="1" dirty="0" smtClean="0">
                <a:solidFill>
                  <a:schemeClr val="tx2"/>
                </a:solidFill>
                <a:latin typeface="+mj-lt"/>
                <a:ea typeface="+mj-ea"/>
                <a:cs typeface="+mj-cs"/>
              </a:rPr>
              <a:t> Data</a:t>
            </a:r>
            <a:endParaRPr lang="en-US" dirty="0"/>
          </a:p>
        </p:txBody>
      </p:sp>
      <p:sp>
        <p:nvSpPr>
          <p:cNvPr id="3" name="Content Placeholder 2"/>
          <p:cNvSpPr>
            <a:spLocks noGrp="1"/>
          </p:cNvSpPr>
          <p:nvPr>
            <p:ph idx="1"/>
          </p:nvPr>
        </p:nvSpPr>
        <p:spPr/>
        <p:txBody>
          <a:bodyPr>
            <a:normAutofit/>
          </a:bodyPr>
          <a:lstStyle/>
          <a:p>
            <a:pPr lvl="0"/>
            <a:r>
              <a:rPr lang="en-US" sz="2000" dirty="0" smtClean="0"/>
              <a:t>Sea Level Rise (44 data layers)</a:t>
            </a:r>
          </a:p>
          <a:p>
            <a:pPr lvl="1"/>
            <a:r>
              <a:rPr lang="en-US" sz="1800" dirty="0" err="1" smtClean="0"/>
              <a:t>SLAMM</a:t>
            </a:r>
            <a:r>
              <a:rPr lang="en-US" sz="1800" dirty="0" smtClean="0"/>
              <a:t> Output for SAMBI DSL Utilizing A1B Emission Scenario, Decadal Predictions 2000-2100 (</a:t>
            </a:r>
            <a:r>
              <a:rPr lang="en-US" sz="1800" dirty="0" err="1" smtClean="0"/>
              <a:t>ESRI</a:t>
            </a:r>
            <a:r>
              <a:rPr lang="en-US" sz="1800" dirty="0" smtClean="0"/>
              <a:t> GRID) </a:t>
            </a:r>
          </a:p>
          <a:p>
            <a:pPr lvl="1"/>
            <a:r>
              <a:rPr lang="en-US" sz="1800" dirty="0" err="1" smtClean="0"/>
              <a:t>SLAMM</a:t>
            </a:r>
            <a:r>
              <a:rPr lang="en-US" sz="1800" dirty="0" smtClean="0"/>
              <a:t> Output for SAMBI DSL Utilizing A1FI Emission Scenario, Decadal Predictions 2000-2100 (</a:t>
            </a:r>
            <a:r>
              <a:rPr lang="en-US" sz="1800" dirty="0" err="1" smtClean="0"/>
              <a:t>ESRI</a:t>
            </a:r>
            <a:r>
              <a:rPr lang="en-US" sz="1800" dirty="0" smtClean="0"/>
              <a:t> GRID) </a:t>
            </a:r>
          </a:p>
          <a:p>
            <a:pPr lvl="1"/>
            <a:r>
              <a:rPr lang="en-US" sz="1800" dirty="0" err="1" smtClean="0"/>
              <a:t>SLAMM</a:t>
            </a:r>
            <a:r>
              <a:rPr lang="en-US" sz="1800" dirty="0" smtClean="0"/>
              <a:t> Output for SAMBI DSL Utilizing A2 Emission Scenario, Decadal Predictions 2000-2100 (</a:t>
            </a:r>
            <a:r>
              <a:rPr lang="en-US" sz="1800" dirty="0" err="1" smtClean="0"/>
              <a:t>ESRI</a:t>
            </a:r>
            <a:r>
              <a:rPr lang="en-US" sz="1800" dirty="0" smtClean="0"/>
              <a:t> GRID) </a:t>
            </a:r>
          </a:p>
          <a:p>
            <a:pPr lvl="1"/>
            <a:r>
              <a:rPr lang="en-US" sz="1800" dirty="0" err="1" smtClean="0"/>
              <a:t>SLAMM</a:t>
            </a:r>
            <a:r>
              <a:rPr lang="en-US" sz="1800" dirty="0" smtClean="0"/>
              <a:t> Output for SAMBI DSL Utilizing B1 Emission Scenario, Decadal Predictions 2000-2100 (</a:t>
            </a:r>
            <a:r>
              <a:rPr lang="en-US" sz="1800" dirty="0" err="1" smtClean="0"/>
              <a:t>ESRI</a:t>
            </a:r>
            <a:r>
              <a:rPr lang="en-US" sz="1800" dirty="0" smtClean="0"/>
              <a:t> GRID)</a:t>
            </a:r>
          </a:p>
          <a:p>
            <a:pPr lvl="0"/>
            <a:r>
              <a:rPr lang="en-US" sz="2000" dirty="0" smtClean="0"/>
              <a:t>Urban Growth (11 data layers)</a:t>
            </a:r>
          </a:p>
          <a:p>
            <a:pPr lvl="1"/>
            <a:r>
              <a:rPr lang="en-US" sz="1800" dirty="0" smtClean="0"/>
              <a:t>SLEUTH Output for SAMBI DSL, Decadal Predictions 2000-2100 (</a:t>
            </a:r>
            <a:r>
              <a:rPr lang="en-US" sz="1800" dirty="0" err="1" smtClean="0"/>
              <a:t>ESRI</a:t>
            </a:r>
            <a:r>
              <a:rPr lang="en-US" sz="1800" dirty="0" smtClean="0"/>
              <a:t> GRID)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Project web site</a:t>
            </a:r>
            <a:r>
              <a:rPr lang="en-US" baseline="0" dirty="0" smtClean="0"/>
              <a:t> – GIS Data</a:t>
            </a:r>
            <a:endParaRPr lang="en-US" dirty="0"/>
          </a:p>
        </p:txBody>
      </p:sp>
      <p:sp>
        <p:nvSpPr>
          <p:cNvPr id="3" name="Content Placeholder 2"/>
          <p:cNvSpPr>
            <a:spLocks noGrp="1"/>
          </p:cNvSpPr>
          <p:nvPr>
            <p:ph idx="1"/>
          </p:nvPr>
        </p:nvSpPr>
        <p:spPr/>
        <p:txBody>
          <a:bodyPr>
            <a:normAutofit/>
          </a:bodyPr>
          <a:lstStyle/>
          <a:p>
            <a:pPr lvl="0"/>
            <a:r>
              <a:rPr lang="en-US" sz="2000" dirty="0" smtClean="0"/>
              <a:t>Landscape Succession with Sea Level Rise and Urban Growth (33 data layers)</a:t>
            </a:r>
          </a:p>
          <a:p>
            <a:pPr lvl="1"/>
            <a:r>
              <a:rPr lang="en-US" sz="1800" dirty="0" err="1" smtClean="0"/>
              <a:t>VDDT</a:t>
            </a:r>
            <a:r>
              <a:rPr lang="en-US" sz="1800" dirty="0" smtClean="0"/>
              <a:t>/</a:t>
            </a:r>
            <a:r>
              <a:rPr lang="en-US" sz="1800" dirty="0" err="1" smtClean="0"/>
              <a:t>TELSA</a:t>
            </a:r>
            <a:r>
              <a:rPr lang="en-US" sz="1800" dirty="0" smtClean="0"/>
              <a:t> Output for SAMBI DSL Utilizing A1B Emission Scenario, Decadal Predictions 2000-2100 (</a:t>
            </a:r>
            <a:r>
              <a:rPr lang="en-US" sz="1800" dirty="0" err="1" smtClean="0"/>
              <a:t>ESRI</a:t>
            </a:r>
            <a:r>
              <a:rPr lang="en-US" sz="1800" dirty="0" smtClean="0"/>
              <a:t> GRID)</a:t>
            </a:r>
          </a:p>
          <a:p>
            <a:pPr lvl="1"/>
            <a:r>
              <a:rPr lang="en-US" sz="1800" dirty="0" err="1" smtClean="0"/>
              <a:t>VDDT</a:t>
            </a:r>
            <a:r>
              <a:rPr lang="en-US" sz="1800" dirty="0" smtClean="0"/>
              <a:t>/</a:t>
            </a:r>
            <a:r>
              <a:rPr lang="en-US" sz="1800" dirty="0" err="1" smtClean="0"/>
              <a:t>TELSA</a:t>
            </a:r>
            <a:r>
              <a:rPr lang="en-US" sz="1800" dirty="0" smtClean="0"/>
              <a:t> Output for SAMBI DSL Utilizing A2 Emission Scenario, Decadal Predictions 2000-2100 (</a:t>
            </a:r>
            <a:r>
              <a:rPr lang="en-US" sz="1800" dirty="0" err="1" smtClean="0"/>
              <a:t>ESRI</a:t>
            </a:r>
            <a:r>
              <a:rPr lang="en-US" sz="1800" dirty="0" smtClean="0"/>
              <a:t> GRID)</a:t>
            </a:r>
          </a:p>
          <a:p>
            <a:pPr lvl="1"/>
            <a:r>
              <a:rPr lang="en-US" sz="1800" dirty="0" err="1" smtClean="0"/>
              <a:t>VDDT</a:t>
            </a:r>
            <a:r>
              <a:rPr lang="en-US" sz="1800" dirty="0" smtClean="0"/>
              <a:t>/</a:t>
            </a:r>
            <a:r>
              <a:rPr lang="en-US" sz="1800" dirty="0" err="1" smtClean="0"/>
              <a:t>TELSA</a:t>
            </a:r>
            <a:r>
              <a:rPr lang="en-US" sz="1800" dirty="0" smtClean="0"/>
              <a:t> Output for SAMBI DSL Utilizing B1 Emission Scenario, Decadal Predictions 2000-2100 (</a:t>
            </a:r>
            <a:r>
              <a:rPr lang="en-US" sz="1800" dirty="0" err="1" smtClean="0"/>
              <a:t>ESRI</a:t>
            </a:r>
            <a:r>
              <a:rPr lang="en-US" sz="1800" dirty="0" smtClean="0"/>
              <a:t> GRID)</a:t>
            </a:r>
            <a:endParaRPr lang="en-US"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Project web site -- GIS Data</a:t>
            </a:r>
            <a:endParaRPr lang="en-US" dirty="0"/>
          </a:p>
        </p:txBody>
      </p:sp>
      <p:sp>
        <p:nvSpPr>
          <p:cNvPr id="3" name="Content Placeholder 2"/>
          <p:cNvSpPr>
            <a:spLocks noGrp="1"/>
          </p:cNvSpPr>
          <p:nvPr>
            <p:ph idx="1"/>
          </p:nvPr>
        </p:nvSpPr>
        <p:spPr/>
        <p:txBody>
          <a:bodyPr>
            <a:normAutofit/>
          </a:bodyPr>
          <a:lstStyle/>
          <a:p>
            <a:pPr lvl="0"/>
            <a:r>
              <a:rPr lang="en-US" sz="2000" dirty="0" smtClean="0"/>
              <a:t>Species Habitat Models (1,320 data layers)</a:t>
            </a:r>
          </a:p>
          <a:p>
            <a:pPr lvl="1"/>
            <a:r>
              <a:rPr lang="en-US" sz="1800" dirty="0" smtClean="0"/>
              <a:t>Avian Habitat Models for SAMBI DSL Utilizing A1B, A2 and B1 Emission Scenarios, Decadal Predictions 2000-2100 (</a:t>
            </a:r>
            <a:r>
              <a:rPr lang="en-US" sz="1800" dirty="0" err="1" smtClean="0"/>
              <a:t>ESRI</a:t>
            </a:r>
            <a:r>
              <a:rPr lang="en-US" sz="1800" dirty="0" smtClean="0"/>
              <a:t> GRID)</a:t>
            </a:r>
          </a:p>
          <a:p>
            <a:pPr lvl="0"/>
            <a:r>
              <a:rPr lang="en-US" sz="2000" dirty="0" smtClean="0"/>
              <a:t>Priority maps</a:t>
            </a:r>
          </a:p>
          <a:p>
            <a:pPr lvl="1"/>
            <a:r>
              <a:rPr lang="en-US" sz="1800" dirty="0" smtClean="0"/>
              <a:t>Priority surface for each habitat, decade, and Emission Scenario (396 layers) (</a:t>
            </a:r>
            <a:r>
              <a:rPr lang="en-US" sz="1800" dirty="0" err="1" smtClean="0"/>
              <a:t>ArcASCII</a:t>
            </a:r>
            <a:r>
              <a:rPr lang="en-US" sz="1800" dirty="0" smtClean="0"/>
              <a:t>)</a:t>
            </a:r>
          </a:p>
          <a:p>
            <a:pPr lvl="1"/>
            <a:r>
              <a:rPr lang="en-US" sz="1800" dirty="0" smtClean="0"/>
              <a:t>Integrated priority surfaces for each habitat, Emission Scenario, discount rate (72 layers) (</a:t>
            </a:r>
            <a:r>
              <a:rPr lang="en-US" sz="1800" dirty="0" err="1" smtClean="0"/>
              <a:t>ArcASCII</a:t>
            </a:r>
            <a:r>
              <a:rPr lang="en-US" sz="1800" dirty="0" smtClean="0"/>
              <a:t>)</a:t>
            </a:r>
          </a:p>
          <a:p>
            <a:pPr lvl="1"/>
            <a:r>
              <a:rPr lang="en-US" sz="1800" dirty="0" smtClean="0"/>
              <a:t>Focal areas for each Emission Scenario and Alternative (15 layers) (</a:t>
            </a:r>
            <a:r>
              <a:rPr lang="en-US" sz="1800" dirty="0" err="1" smtClean="0"/>
              <a:t>Shapefile</a:t>
            </a:r>
            <a:r>
              <a:rPr lang="en-US" sz="1800" dirty="0" smtClean="0"/>
              <a:t>)</a:t>
            </a:r>
          </a:p>
          <a:p>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smtClean="0"/>
              <a:t>Using priority surfaces</a:t>
            </a:r>
            <a:endParaRPr lang="en-US" dirty="0"/>
          </a:p>
        </p:txBody>
      </p:sp>
      <p:sp>
        <p:nvSpPr>
          <p:cNvPr id="3" name="Content Placeholder 2"/>
          <p:cNvSpPr>
            <a:spLocks noGrp="1"/>
          </p:cNvSpPr>
          <p:nvPr>
            <p:ph idx="1"/>
          </p:nvPr>
        </p:nvSpPr>
        <p:spPr/>
        <p:txBody>
          <a:bodyPr>
            <a:normAutofit/>
          </a:bodyPr>
          <a:lstStyle/>
          <a:p>
            <a:r>
              <a:rPr lang="en-US" dirty="0" smtClean="0"/>
              <a:t>Applications of Open Pine DST (similar)</a:t>
            </a:r>
          </a:p>
          <a:p>
            <a:pPr lvl="1"/>
            <a:r>
              <a:rPr lang="en-US" dirty="0" err="1" smtClean="0"/>
              <a:t>NFWF</a:t>
            </a:r>
            <a:r>
              <a:rPr lang="en-US" dirty="0" smtClean="0"/>
              <a:t> projects within the </a:t>
            </a:r>
            <a:r>
              <a:rPr lang="en-US" dirty="0" err="1" smtClean="0"/>
              <a:t>EGCP</a:t>
            </a:r>
            <a:r>
              <a:rPr lang="en-US" dirty="0" smtClean="0"/>
              <a:t> JV</a:t>
            </a:r>
          </a:p>
          <a:p>
            <a:pPr lvl="1"/>
            <a:r>
              <a:rPr lang="en-US" dirty="0" smtClean="0"/>
              <a:t>Landowner Incentive Program Projects in Alabama</a:t>
            </a:r>
          </a:p>
          <a:p>
            <a:pPr lvl="1"/>
            <a:r>
              <a:rPr lang="en-US" dirty="0" smtClean="0"/>
              <a:t>Partners for Fish &amp; Wildlife Conservation Projects in Alabama</a:t>
            </a:r>
          </a:p>
          <a:p>
            <a:pPr lvl="1"/>
            <a:r>
              <a:rPr lang="en-US" dirty="0" smtClean="0"/>
              <a:t>Web Application – coming soon</a:t>
            </a:r>
          </a:p>
        </p:txBody>
      </p:sp>
    </p:spTree>
    <p:extLst>
      <p:ext uri="{BB962C8B-B14F-4D97-AF65-F5344CB8AC3E}">
        <p14:creationId xmlns:p14="http://schemas.microsoft.com/office/powerpoint/2010/main" xmlns="" val="12367080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Range-wide Open Pine DST</a:t>
            </a:r>
            <a:endParaRPr lang="en-US" dirty="0"/>
          </a:p>
        </p:txBody>
      </p:sp>
      <p:sp>
        <p:nvSpPr>
          <p:cNvPr id="3" name="Content Placeholder 2"/>
          <p:cNvSpPr>
            <a:spLocks noGrp="1"/>
          </p:cNvSpPr>
          <p:nvPr>
            <p:ph sz="half" idx="1"/>
          </p:nvPr>
        </p:nvSpPr>
        <p:spPr/>
        <p:txBody>
          <a:bodyPr>
            <a:noAutofit/>
          </a:bodyPr>
          <a:lstStyle/>
          <a:p>
            <a:r>
              <a:rPr lang="en-US" sz="2400" dirty="0" smtClean="0"/>
              <a:t>Incorporating bird (wildlife) responses</a:t>
            </a:r>
          </a:p>
          <a:p>
            <a:pPr lvl="1"/>
            <a:r>
              <a:rPr lang="en-US" sz="2000" dirty="0" smtClean="0"/>
              <a:t>Direct link to population objectives</a:t>
            </a:r>
          </a:p>
          <a:p>
            <a:pPr lvl="1"/>
            <a:r>
              <a:rPr lang="en-US" sz="2000" dirty="0" smtClean="0"/>
              <a:t>Spatially explicit population predictions</a:t>
            </a:r>
          </a:p>
          <a:p>
            <a:pPr lvl="1"/>
            <a:r>
              <a:rPr lang="en-US" sz="2000" dirty="0" smtClean="0"/>
              <a:t>Direct link to Desired Forest Conditions</a:t>
            </a:r>
          </a:p>
          <a:p>
            <a:r>
              <a:rPr lang="en-US" sz="2400" dirty="0" smtClean="0"/>
              <a:t>Preferred conservation actions</a:t>
            </a:r>
          </a:p>
          <a:p>
            <a:pPr lvl="1"/>
            <a:r>
              <a:rPr lang="en-US" sz="2000" dirty="0" smtClean="0"/>
              <a:t>Which actions?</a:t>
            </a:r>
          </a:p>
          <a:p>
            <a:pPr lvl="1"/>
            <a:r>
              <a:rPr lang="en-US" sz="2000" dirty="0" smtClean="0"/>
              <a:t>At what cost?</a:t>
            </a:r>
          </a:p>
          <a:p>
            <a:pPr lvl="1"/>
            <a:r>
              <a:rPr lang="en-US" sz="2000" dirty="0" smtClean="0"/>
              <a:t>When?</a:t>
            </a:r>
          </a:p>
          <a:p>
            <a:pPr marL="457200" lvl="1" indent="0" algn="ctr">
              <a:buNone/>
            </a:pPr>
            <a:endParaRPr lang="en-US" sz="2000" dirty="0" smtClean="0"/>
          </a:p>
        </p:txBody>
      </p:sp>
      <p:pic>
        <p:nvPicPr>
          <p:cNvPr id="5" name="Picture 2" descr="R:\RangewideDST\RangewideDST_Figures\AllCritters_Pr3.jpg"/>
          <p:cNvPicPr>
            <a:picLocks noGrp="1" noChangeAspect="1" noChangeArrowheads="1"/>
          </p:cNvPicPr>
          <p:nvPr>
            <p:ph sz="half" idx="2"/>
          </p:nvPr>
        </p:nvPicPr>
        <p:blipFill>
          <a:blip r:embed="rId3" cstate="screen">
            <a:extLst>
              <a:ext uri="{28A0092B-C50C-407E-A947-70E740481C1C}">
                <a14:useLocalDpi xmlns:a14="http://schemas.microsoft.com/office/drawing/2010/main" xmlns=""/>
              </a:ext>
            </a:extLst>
          </a:blip>
          <a:srcRect/>
          <a:stretch>
            <a:fillRect/>
          </a:stretch>
        </p:blipFill>
        <p:spPr bwMode="auto">
          <a:xfrm>
            <a:off x="4762500" y="1751806"/>
            <a:ext cx="3848100" cy="3848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96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will provide the greatest value given the current conditions?</a:t>
            </a:r>
          </a:p>
          <a:p>
            <a:r>
              <a:rPr lang="en-US" dirty="0"/>
              <a:t>Current conditions – habitat, bird populations</a:t>
            </a:r>
          </a:p>
          <a:p>
            <a:r>
              <a:rPr lang="en-US" dirty="0"/>
              <a:t>Value </a:t>
            </a:r>
            <a:r>
              <a:rPr lang="en-US" dirty="0">
                <a:sym typeface="Wingdings" pitchFamily="2" charset="2"/>
              </a:rPr>
              <a:t> max(bird populations), min(cost)</a:t>
            </a:r>
            <a:endParaRPr lang="en-US" dirty="0"/>
          </a:p>
          <a:p>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261937" y="3201618"/>
            <a:ext cx="8577263" cy="2741982"/>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Conceptual Decision Model</a:t>
            </a:r>
            <a:endParaRPr lang="en-US" dirty="0"/>
          </a:p>
        </p:txBody>
      </p:sp>
    </p:spTree>
    <p:extLst>
      <p:ext uri="{BB962C8B-B14F-4D97-AF65-F5344CB8AC3E}">
        <p14:creationId xmlns:p14="http://schemas.microsoft.com/office/powerpoint/2010/main" xmlns="" val="16035773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Optimal Conservation Strategies</a:t>
            </a:r>
            <a:endParaRPr lang="en-US" dirty="0"/>
          </a:p>
        </p:txBody>
      </p:sp>
      <p:sp>
        <p:nvSpPr>
          <p:cNvPr id="3" name="Text Placeholder 2"/>
          <p:cNvSpPr>
            <a:spLocks noGrp="1"/>
          </p:cNvSpPr>
          <p:nvPr>
            <p:ph type="subTitle" idx="1"/>
          </p:nvPr>
        </p:nvSpPr>
        <p:spPr/>
        <p:txBody>
          <a:bodyPr/>
          <a:lstStyle/>
          <a:p>
            <a:r>
              <a:rPr lang="en-US" dirty="0" smtClean="0"/>
              <a:t>Related Project</a:t>
            </a:r>
            <a:endParaRPr lang="en-US" dirty="0"/>
          </a:p>
        </p:txBody>
      </p:sp>
    </p:spTree>
    <p:extLst>
      <p:ext uri="{BB962C8B-B14F-4D97-AF65-F5344CB8AC3E}">
        <p14:creationId xmlns:p14="http://schemas.microsoft.com/office/powerpoint/2010/main" xmlns="" val="201834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US" dirty="0"/>
              <a:t>Project Objectives</a:t>
            </a:r>
          </a:p>
        </p:txBody>
      </p:sp>
      <p:sp>
        <p:nvSpPr>
          <p:cNvPr id="429059" name="Rectangle 3"/>
          <p:cNvSpPr>
            <a:spLocks noGrp="1" noChangeArrowheads="1"/>
          </p:cNvSpPr>
          <p:nvPr>
            <p:ph type="body" idx="1"/>
          </p:nvPr>
        </p:nvSpPr>
        <p:spPr/>
        <p:txBody>
          <a:bodyPr/>
          <a:lstStyle/>
          <a:p>
            <a:pPr marL="457200" indent="-457200">
              <a:spcBef>
                <a:spcPts val="1000"/>
              </a:spcBef>
              <a:buFont typeface="Wingdings" pitchFamily="2" charset="2"/>
              <a:buAutoNum type="arabicPeriod"/>
            </a:pPr>
            <a:r>
              <a:rPr lang="en-US" dirty="0">
                <a:solidFill>
                  <a:schemeClr val="hlink"/>
                </a:solidFill>
              </a:rPr>
              <a:t>Assess the current capability of </a:t>
            </a:r>
            <a:r>
              <a:rPr lang="en-US" dirty="0" smtClean="0">
                <a:solidFill>
                  <a:schemeClr val="hlink"/>
                </a:solidFill>
              </a:rPr>
              <a:t>landscape </a:t>
            </a:r>
            <a:r>
              <a:rPr lang="en-US" dirty="0" smtClean="0"/>
              <a:t>to </a:t>
            </a:r>
            <a:r>
              <a:rPr lang="en-US" dirty="0"/>
              <a:t>support </a:t>
            </a:r>
            <a:r>
              <a:rPr lang="en-US" dirty="0" smtClean="0"/>
              <a:t>bird </a:t>
            </a:r>
            <a:r>
              <a:rPr lang="en-US" dirty="0"/>
              <a:t>populations </a:t>
            </a:r>
          </a:p>
          <a:p>
            <a:pPr marL="457200" indent="-457200">
              <a:spcBef>
                <a:spcPts val="1000"/>
              </a:spcBef>
              <a:buFont typeface="Wingdings" pitchFamily="2" charset="2"/>
              <a:buAutoNum type="arabicPeriod"/>
            </a:pPr>
            <a:r>
              <a:rPr lang="en-US" dirty="0">
                <a:solidFill>
                  <a:schemeClr val="hlink"/>
                </a:solidFill>
              </a:rPr>
              <a:t>Predict the impacts of landscape-level changes</a:t>
            </a:r>
            <a:r>
              <a:rPr lang="en-US" dirty="0"/>
              <a:t> (e.g., from urban growth, conservation programs, climate change</a:t>
            </a:r>
            <a:r>
              <a:rPr lang="en-US" dirty="0" smtClean="0"/>
              <a:t>)</a:t>
            </a:r>
            <a:endParaRPr lang="en-US" dirty="0"/>
          </a:p>
          <a:p>
            <a:pPr marL="457200" indent="-457200">
              <a:spcBef>
                <a:spcPts val="1000"/>
              </a:spcBef>
              <a:buFont typeface="Wingdings" pitchFamily="2" charset="2"/>
              <a:buAutoNum type="arabicPeriod"/>
            </a:pPr>
            <a:r>
              <a:rPr lang="en-US" dirty="0">
                <a:solidFill>
                  <a:schemeClr val="hlink"/>
                </a:solidFill>
              </a:rPr>
              <a:t>Target conservation programs</a:t>
            </a:r>
            <a:r>
              <a:rPr lang="en-US" dirty="0"/>
              <a:t> to effectively and efficiently achieve </a:t>
            </a:r>
            <a:r>
              <a:rPr lang="en-US" dirty="0" smtClean="0"/>
              <a:t>objectives</a:t>
            </a:r>
            <a:endParaRPr lang="en-US" dirty="0"/>
          </a:p>
          <a:p>
            <a:pPr marL="457200" indent="-457200">
              <a:spcBef>
                <a:spcPts val="1000"/>
              </a:spcBef>
              <a:buFont typeface="Wingdings" pitchFamily="2" charset="2"/>
              <a:buAutoNum type="arabicPeriod"/>
            </a:pPr>
            <a:r>
              <a:rPr lang="en-US" dirty="0">
                <a:solidFill>
                  <a:schemeClr val="hlink"/>
                </a:solidFill>
              </a:rPr>
              <a:t>Enhance coordination among partners</a:t>
            </a:r>
            <a:r>
              <a:rPr lang="en-US" dirty="0"/>
              <a:t> during the planning, implementation and evaluation of habitat conservation through conservation design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09290" y="3405491"/>
            <a:ext cx="1887827" cy="1040665"/>
            <a:chOff x="5673962" y="1150999"/>
            <a:chExt cx="1618854" cy="809427"/>
          </a:xfrm>
          <a:solidFill>
            <a:srgbClr val="FF0000"/>
          </a:solidFill>
        </p:grpSpPr>
        <p:sp>
          <p:nvSpPr>
            <p:cNvPr id="5" name="Flowchart: Terminator 4"/>
            <p:cNvSpPr/>
            <p:nvPr/>
          </p:nvSpPr>
          <p:spPr>
            <a:xfrm>
              <a:off x="5673962" y="1150999"/>
              <a:ext cx="1618854" cy="809427"/>
            </a:xfrm>
            <a:prstGeom prst="flowChartTerminator">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lowchart: Terminator 4"/>
            <p:cNvSpPr/>
            <p:nvPr/>
          </p:nvSpPr>
          <p:spPr>
            <a:xfrm>
              <a:off x="5750258" y="1269528"/>
              <a:ext cx="1466262" cy="5723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u="none" kern="1200" dirty="0">
                <a:solidFill>
                  <a:schemeClr val="tx1">
                    <a:lumMod val="95000"/>
                    <a:lumOff val="5000"/>
                  </a:schemeClr>
                </a:solidFill>
              </a:endParaRPr>
            </a:p>
          </p:txBody>
        </p:sp>
      </p:grpSp>
      <p:grpSp>
        <p:nvGrpSpPr>
          <p:cNvPr id="4" name="Group 7"/>
          <p:cNvGrpSpPr/>
          <p:nvPr/>
        </p:nvGrpSpPr>
        <p:grpSpPr>
          <a:xfrm>
            <a:off x="3770586" y="4535353"/>
            <a:ext cx="1887827" cy="1040665"/>
            <a:chOff x="5673962" y="1150999"/>
            <a:chExt cx="1618854" cy="809427"/>
          </a:xfrm>
          <a:solidFill>
            <a:srgbClr val="FF0000"/>
          </a:solidFill>
        </p:grpSpPr>
        <p:sp>
          <p:nvSpPr>
            <p:cNvPr id="9" name="Flowchart: Terminator 8"/>
            <p:cNvSpPr/>
            <p:nvPr/>
          </p:nvSpPr>
          <p:spPr>
            <a:xfrm>
              <a:off x="5673962" y="1150999"/>
              <a:ext cx="1618854" cy="809427"/>
            </a:xfrm>
            <a:prstGeom prst="flowChartTerminator">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lowchart: Terminator 4"/>
            <p:cNvSpPr/>
            <p:nvPr/>
          </p:nvSpPr>
          <p:spPr>
            <a:xfrm>
              <a:off x="5750258" y="1269528"/>
              <a:ext cx="1466262" cy="5723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u="none" kern="1200" dirty="0">
                <a:solidFill>
                  <a:schemeClr val="tx1">
                    <a:lumMod val="95000"/>
                    <a:lumOff val="5000"/>
                  </a:schemeClr>
                </a:solidFill>
              </a:endParaRPr>
            </a:p>
          </p:txBody>
        </p:sp>
      </p:grpSp>
      <p:grpSp>
        <p:nvGrpSpPr>
          <p:cNvPr id="8" name="Group 10"/>
          <p:cNvGrpSpPr/>
          <p:nvPr/>
        </p:nvGrpSpPr>
        <p:grpSpPr>
          <a:xfrm>
            <a:off x="3770586" y="3405491"/>
            <a:ext cx="1887827" cy="1040665"/>
            <a:chOff x="5673962" y="1150999"/>
            <a:chExt cx="1618854" cy="809427"/>
          </a:xfrm>
          <a:solidFill>
            <a:schemeClr val="tx2">
              <a:lumMod val="50000"/>
            </a:schemeClr>
          </a:solidFill>
        </p:grpSpPr>
        <p:sp>
          <p:nvSpPr>
            <p:cNvPr id="12" name="Flowchart: Terminator 11"/>
            <p:cNvSpPr/>
            <p:nvPr/>
          </p:nvSpPr>
          <p:spPr>
            <a:xfrm>
              <a:off x="5673962" y="1150999"/>
              <a:ext cx="1618854" cy="809427"/>
            </a:xfrm>
            <a:prstGeom prst="flowChartTerminator">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lowchart: Terminator 4"/>
            <p:cNvSpPr/>
            <p:nvPr/>
          </p:nvSpPr>
          <p:spPr>
            <a:xfrm>
              <a:off x="5750258" y="1269528"/>
              <a:ext cx="1466262" cy="5723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u="none" kern="1200" dirty="0">
                <a:solidFill>
                  <a:schemeClr val="tx1">
                    <a:lumMod val="95000"/>
                    <a:lumOff val="5000"/>
                  </a:schemeClr>
                </a:solidFill>
              </a:endParaRPr>
            </a:p>
          </p:txBody>
        </p:sp>
      </p:grpSp>
      <p:grpSp>
        <p:nvGrpSpPr>
          <p:cNvPr id="11" name="Group 13"/>
          <p:cNvGrpSpPr/>
          <p:nvPr/>
        </p:nvGrpSpPr>
        <p:grpSpPr>
          <a:xfrm>
            <a:off x="1710559" y="3405491"/>
            <a:ext cx="1887827" cy="1040665"/>
            <a:chOff x="5673962" y="1150999"/>
            <a:chExt cx="1618854" cy="809427"/>
          </a:xfrm>
          <a:solidFill>
            <a:schemeClr val="tx2">
              <a:lumMod val="50000"/>
            </a:schemeClr>
          </a:solidFill>
        </p:grpSpPr>
        <p:sp>
          <p:nvSpPr>
            <p:cNvPr id="15" name="Flowchart: Terminator 14"/>
            <p:cNvSpPr/>
            <p:nvPr/>
          </p:nvSpPr>
          <p:spPr>
            <a:xfrm>
              <a:off x="5673962" y="1150999"/>
              <a:ext cx="1618854" cy="809427"/>
            </a:xfrm>
            <a:prstGeom prst="flowChartTerminator">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lowchart: Terminator 4"/>
            <p:cNvSpPr/>
            <p:nvPr/>
          </p:nvSpPr>
          <p:spPr>
            <a:xfrm>
              <a:off x="5750258" y="1269528"/>
              <a:ext cx="1466262" cy="5723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u="none" kern="1200" dirty="0">
                <a:solidFill>
                  <a:schemeClr val="tx1">
                    <a:lumMod val="95000"/>
                    <a:lumOff val="5000"/>
                  </a:schemeClr>
                </a:solidFill>
              </a:endParaRPr>
            </a:p>
          </p:txBody>
        </p:sp>
      </p:grpSp>
      <p:grpSp>
        <p:nvGrpSpPr>
          <p:cNvPr id="14" name="Group 16"/>
          <p:cNvGrpSpPr/>
          <p:nvPr/>
        </p:nvGrpSpPr>
        <p:grpSpPr>
          <a:xfrm>
            <a:off x="1710558" y="5728277"/>
            <a:ext cx="1887827" cy="1040665"/>
            <a:chOff x="5673962" y="1150999"/>
            <a:chExt cx="1618854" cy="809427"/>
          </a:xfrm>
          <a:solidFill>
            <a:schemeClr val="tx2">
              <a:lumMod val="50000"/>
            </a:schemeClr>
          </a:solidFill>
        </p:grpSpPr>
        <p:sp>
          <p:nvSpPr>
            <p:cNvPr id="18" name="Flowchart: Terminator 17"/>
            <p:cNvSpPr/>
            <p:nvPr/>
          </p:nvSpPr>
          <p:spPr>
            <a:xfrm>
              <a:off x="5673962" y="1150999"/>
              <a:ext cx="1618854" cy="809427"/>
            </a:xfrm>
            <a:prstGeom prst="flowChartTerminator">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lowchart: Terminator 4"/>
            <p:cNvSpPr/>
            <p:nvPr/>
          </p:nvSpPr>
          <p:spPr>
            <a:xfrm>
              <a:off x="5750258" y="1269528"/>
              <a:ext cx="1466262" cy="5723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u="none" kern="1200" dirty="0">
                <a:solidFill>
                  <a:schemeClr val="tx1">
                    <a:lumMod val="95000"/>
                    <a:lumOff val="5000"/>
                  </a:schemeClr>
                </a:solidFill>
              </a:endParaRPr>
            </a:p>
          </p:txBody>
        </p:sp>
      </p:grpSp>
      <p:grpSp>
        <p:nvGrpSpPr>
          <p:cNvPr id="17" name="Group 19"/>
          <p:cNvGrpSpPr/>
          <p:nvPr/>
        </p:nvGrpSpPr>
        <p:grpSpPr>
          <a:xfrm>
            <a:off x="3770586" y="5728277"/>
            <a:ext cx="1887827" cy="1040665"/>
            <a:chOff x="5673962" y="1150999"/>
            <a:chExt cx="1618854" cy="809427"/>
          </a:xfrm>
          <a:solidFill>
            <a:schemeClr val="tx2">
              <a:lumMod val="50000"/>
            </a:schemeClr>
          </a:solidFill>
        </p:grpSpPr>
        <p:sp>
          <p:nvSpPr>
            <p:cNvPr id="21" name="Flowchart: Terminator 20"/>
            <p:cNvSpPr/>
            <p:nvPr/>
          </p:nvSpPr>
          <p:spPr>
            <a:xfrm>
              <a:off x="5673962" y="1150999"/>
              <a:ext cx="1618854" cy="809427"/>
            </a:xfrm>
            <a:prstGeom prst="flowChartTerminator">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lowchart: Terminator 4"/>
            <p:cNvSpPr/>
            <p:nvPr/>
          </p:nvSpPr>
          <p:spPr>
            <a:xfrm>
              <a:off x="5750258" y="1269528"/>
              <a:ext cx="1466262" cy="5723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u="none" kern="1200" dirty="0">
                <a:solidFill>
                  <a:schemeClr val="tx1">
                    <a:lumMod val="95000"/>
                    <a:lumOff val="5000"/>
                  </a:schemeClr>
                </a:solidFill>
              </a:endParaRPr>
            </a:p>
          </p:txBody>
        </p:sp>
      </p:grpSp>
      <p:sp>
        <p:nvSpPr>
          <p:cNvPr id="2" name="Title 1"/>
          <p:cNvSpPr>
            <a:spLocks noGrp="1"/>
          </p:cNvSpPr>
          <p:nvPr>
            <p:ph type="title"/>
          </p:nvPr>
        </p:nvSpPr>
        <p:spPr/>
        <p:txBody>
          <a:bodyPr>
            <a:noAutofit/>
          </a:bodyPr>
          <a:lstStyle/>
          <a:p>
            <a:r>
              <a:rPr lang="en-US" dirty="0" smtClean="0"/>
              <a:t>LCC Objectives Hierarchy</a:t>
            </a:r>
            <a:r>
              <a:rPr lang="en-US" dirty="0"/>
              <a:t/>
            </a:r>
            <a:br>
              <a:rPr lang="en-US" dirty="0"/>
            </a:br>
            <a:r>
              <a:rPr lang="en-US" sz="1600" dirty="0" smtClean="0"/>
              <a:t>Optimal </a:t>
            </a:r>
            <a:r>
              <a:rPr lang="en-US" sz="1600" dirty="0"/>
              <a:t>Conservation Strategy workshop (May 3 – 5, 2011)</a:t>
            </a:r>
          </a:p>
        </p:txBody>
      </p:sp>
      <p:graphicFrame>
        <p:nvGraphicFramePr>
          <p:cNvPr id="7" name="Diagram 6"/>
          <p:cNvGraphicFramePr/>
          <p:nvPr>
            <p:extLst>
              <p:ext uri="{D42A27DB-BD31-4B8C-83A1-F6EECF244321}">
                <p14:modId xmlns:p14="http://schemas.microsoft.com/office/powerpoint/2010/main" xmlns="" val="1959827246"/>
              </p:ext>
            </p:extLst>
          </p:nvPr>
        </p:nvGraphicFramePr>
        <p:xfrm>
          <a:off x="76200" y="1219200"/>
          <a:ext cx="9067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60220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&amp; Strategies &amp; Decisions</a:t>
            </a:r>
            <a:endParaRPr lang="en-US" dirty="0"/>
          </a:p>
        </p:txBody>
      </p:sp>
      <p:sp>
        <p:nvSpPr>
          <p:cNvPr id="3" name="Content Placeholder 2"/>
          <p:cNvSpPr>
            <a:spLocks noGrp="1"/>
          </p:cNvSpPr>
          <p:nvPr>
            <p:ph sz="half" idx="1"/>
          </p:nvPr>
        </p:nvSpPr>
        <p:spPr/>
        <p:txBody>
          <a:bodyPr>
            <a:normAutofit fontScale="92500"/>
          </a:bodyPr>
          <a:lstStyle/>
          <a:p>
            <a:r>
              <a:rPr lang="en-US" dirty="0" smtClean="0"/>
              <a:t>What?</a:t>
            </a:r>
          </a:p>
          <a:p>
            <a:pPr lvl="1"/>
            <a:r>
              <a:rPr lang="en-US" dirty="0" smtClean="0"/>
              <a:t>What action?</a:t>
            </a:r>
          </a:p>
          <a:p>
            <a:r>
              <a:rPr lang="en-US" dirty="0" smtClean="0"/>
              <a:t>When?</a:t>
            </a:r>
          </a:p>
          <a:p>
            <a:pPr lvl="1"/>
            <a:r>
              <a:rPr lang="en-US" dirty="0" smtClean="0"/>
              <a:t>Does timing matter?</a:t>
            </a:r>
          </a:p>
          <a:p>
            <a:r>
              <a:rPr lang="en-US" dirty="0" smtClean="0"/>
              <a:t>Where?</a:t>
            </a:r>
          </a:p>
          <a:p>
            <a:pPr lvl="1"/>
            <a:r>
              <a:rPr lang="en-US" dirty="0" smtClean="0"/>
              <a:t>Does location matter?</a:t>
            </a:r>
          </a:p>
          <a:p>
            <a:r>
              <a:rPr lang="en-US" dirty="0" smtClean="0"/>
              <a:t>How much?</a:t>
            </a:r>
          </a:p>
          <a:p>
            <a:pPr lvl="1"/>
            <a:r>
              <a:rPr lang="en-US" dirty="0" smtClean="0"/>
              <a:t>What can we afford?</a:t>
            </a:r>
            <a:endParaRPr lang="en-US" dirty="0"/>
          </a:p>
          <a:p>
            <a:pPr lvl="1"/>
            <a:r>
              <a:rPr lang="en-US" baseline="0" dirty="0" smtClean="0"/>
              <a:t>How much is enough?</a:t>
            </a:r>
          </a:p>
        </p:txBody>
      </p:sp>
      <p:pic>
        <p:nvPicPr>
          <p:cNvPr id="6" name="Picture 2"/>
          <p:cNvPicPr>
            <a:picLocks noGrp="1" noChangeAspect="1" noChangeArrowheads="1"/>
          </p:cNvPicPr>
          <p:nvPr>
            <p:ph sz="half" idx="2"/>
          </p:nvPr>
        </p:nvPicPr>
        <p:blipFill>
          <a:blip r:embed="rId3" cstate="screen">
            <a:extLst>
              <a:ext uri="{28A0092B-C50C-407E-A947-70E740481C1C}">
                <a14:useLocalDpi xmlns:a14="http://schemas.microsoft.com/office/drawing/2010/main" xmlns=""/>
              </a:ext>
            </a:extLst>
          </a:blip>
          <a:srcRect/>
          <a:stretch>
            <a:fillRect/>
          </a:stretch>
        </p:blipFill>
        <p:spPr bwMode="auto">
          <a:xfrm>
            <a:off x="4900072" y="1600200"/>
            <a:ext cx="3534855"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bwMode="auto">
          <a:xfrm>
            <a:off x="680545" y="5181600"/>
            <a:ext cx="7848600" cy="1458861"/>
          </a:xfrm>
          <a:prstGeom prst="rect">
            <a:avLst/>
          </a:prstGeom>
          <a:solidFill>
            <a:srgbClr val="FFD96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lnSpc>
                <a:spcPct val="110000"/>
              </a:lnSpc>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110000"/>
              </a:lnSpc>
              <a:spcBef>
                <a:spcPct val="20000"/>
              </a:spcBef>
              <a:spcAft>
                <a:spcPct val="0"/>
              </a:spcAft>
              <a:buClr>
                <a:schemeClr val="hlink"/>
              </a:buClr>
              <a:buSzPct val="55000"/>
              <a:buFont typeface="Wingdings" pitchFamily="2" charset="2"/>
              <a:buChar char="n"/>
              <a:defRPr sz="2000">
                <a:solidFill>
                  <a:schemeClr val="tx1"/>
                </a:solidFill>
                <a:latin typeface="+mn-lt"/>
              </a:defRPr>
            </a:lvl2pPr>
            <a:lvl3pPr marL="1143000" indent="-228600" algn="l" rtl="0" eaLnBrk="1" fontAlgn="base" hangingPunct="1">
              <a:lnSpc>
                <a:spcPct val="110000"/>
              </a:lnSpc>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eaLnBrk="1" fontAlgn="base" hangingPunct="1">
              <a:lnSpc>
                <a:spcPct val="110000"/>
              </a:lnSpc>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lnSpc>
                <a:spcPct val="110000"/>
              </a:lnSpc>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b="1" dirty="0" smtClean="0">
                <a:solidFill>
                  <a:srgbClr val="FF0000"/>
                </a:solidFill>
              </a:rPr>
              <a:t>Action</a:t>
            </a:r>
            <a:r>
              <a:rPr lang="en-US" dirty="0" smtClean="0"/>
              <a:t> – what we do for conservation (tactic)</a:t>
            </a:r>
          </a:p>
          <a:p>
            <a:r>
              <a:rPr lang="en-US" b="1" dirty="0" smtClean="0">
                <a:solidFill>
                  <a:srgbClr val="FF0000"/>
                </a:solidFill>
              </a:rPr>
              <a:t>Strategy </a:t>
            </a:r>
            <a:r>
              <a:rPr lang="en-US" dirty="0" smtClean="0"/>
              <a:t>– where, when, and how much we do</a:t>
            </a:r>
          </a:p>
          <a:p>
            <a:r>
              <a:rPr lang="en-US" b="1" dirty="0" smtClean="0">
                <a:solidFill>
                  <a:srgbClr val="FF0000"/>
                </a:solidFill>
              </a:rPr>
              <a:t>Decision </a:t>
            </a:r>
            <a:r>
              <a:rPr lang="en-US" dirty="0" smtClean="0"/>
              <a:t>– choose a strategy &amp; portfolio of actions</a:t>
            </a:r>
            <a:endParaRPr lang="en-US" dirty="0"/>
          </a:p>
        </p:txBody>
      </p:sp>
    </p:spTree>
    <p:extLst>
      <p:ext uri="{BB962C8B-B14F-4D97-AF65-F5344CB8AC3E}">
        <p14:creationId xmlns:p14="http://schemas.microsoft.com/office/powerpoint/2010/main" xmlns="" val="67708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Consequences</a:t>
            </a:r>
            <a:endParaRPr lang="en-US" dirty="0"/>
          </a:p>
        </p:txBody>
      </p:sp>
      <p:sp>
        <p:nvSpPr>
          <p:cNvPr id="4" name="Content Placeholder 3"/>
          <p:cNvSpPr>
            <a:spLocks noGrp="1"/>
          </p:cNvSpPr>
          <p:nvPr>
            <p:ph sz="half" idx="1"/>
          </p:nvPr>
        </p:nvSpPr>
        <p:spPr>
          <a:xfrm>
            <a:off x="762000" y="1219200"/>
            <a:ext cx="3848100" cy="4953000"/>
          </a:xfrm>
        </p:spPr>
        <p:txBody>
          <a:bodyPr>
            <a:noAutofit/>
          </a:bodyPr>
          <a:lstStyle/>
          <a:p>
            <a:r>
              <a:rPr lang="en-US" sz="1600" dirty="0" smtClean="0"/>
              <a:t>Predicting outcomes</a:t>
            </a:r>
            <a:r>
              <a:rPr lang="en-US" sz="1600" baseline="0" dirty="0" smtClean="0"/>
              <a:t> based on objectives</a:t>
            </a:r>
          </a:p>
          <a:p>
            <a:pPr lvl="1" rtl="0" eaLnBrk="1" latinLnBrk="0" hangingPunct="1"/>
            <a:r>
              <a:rPr lang="en-US" sz="1400" dirty="0"/>
              <a:t>Ecosystem integrity</a:t>
            </a:r>
          </a:p>
          <a:p>
            <a:pPr lvl="1" rtl="0" eaLnBrk="1" latinLnBrk="0" hangingPunct="1"/>
            <a:r>
              <a:rPr lang="en-US" sz="1400" dirty="0"/>
              <a:t>Socio-economic</a:t>
            </a:r>
          </a:p>
          <a:p>
            <a:pPr lvl="1" rtl="0" eaLnBrk="1" latinLnBrk="0" hangingPunct="1"/>
            <a:r>
              <a:rPr lang="en-US" sz="1400" dirty="0">
                <a:solidFill>
                  <a:schemeClr val="bg2">
                    <a:lumMod val="50000"/>
                    <a:lumOff val="50000"/>
                  </a:schemeClr>
                </a:solidFill>
              </a:rPr>
              <a:t>Cultural value</a:t>
            </a:r>
          </a:p>
          <a:p>
            <a:pPr lvl="0" rtl="0" eaLnBrk="1" latinLnBrk="0" hangingPunct="1"/>
            <a:r>
              <a:rPr lang="en-US" sz="1600" dirty="0" smtClean="0"/>
              <a:t>Scope</a:t>
            </a:r>
          </a:p>
          <a:p>
            <a:pPr lvl="1"/>
            <a:r>
              <a:rPr lang="en-US" sz="1400" dirty="0" smtClean="0"/>
              <a:t>South Atlantic Coastal Plain</a:t>
            </a:r>
          </a:p>
          <a:p>
            <a:r>
              <a:rPr lang="en-US" sz="1600" dirty="0"/>
              <a:t>Scale </a:t>
            </a:r>
            <a:endParaRPr lang="en-US" sz="1600" dirty="0" smtClean="0"/>
          </a:p>
          <a:p>
            <a:pPr lvl="1"/>
            <a:r>
              <a:rPr lang="en-US" sz="1400" dirty="0" smtClean="0"/>
              <a:t>NHD catchment </a:t>
            </a:r>
            <a:br>
              <a:rPr lang="en-US" sz="1400" dirty="0" smtClean="0"/>
            </a:br>
            <a:r>
              <a:rPr lang="en-US" sz="1400" dirty="0" smtClean="0"/>
              <a:t>(n ~ 115,500)</a:t>
            </a:r>
            <a:endParaRPr lang="en-US" sz="1400" dirty="0" smtClean="0">
              <a:effectLst/>
            </a:endParaRPr>
          </a:p>
          <a:p>
            <a:pPr lvl="0" rtl="0" eaLnBrk="1" latinLnBrk="0" hangingPunct="1"/>
            <a:r>
              <a:rPr lang="en-US" sz="1600" dirty="0" smtClean="0">
                <a:effectLst/>
              </a:rPr>
              <a:t>Dynamics</a:t>
            </a:r>
          </a:p>
          <a:p>
            <a:pPr lvl="1">
              <a:lnSpc>
                <a:spcPct val="120000"/>
              </a:lnSpc>
              <a:defRPr/>
            </a:pPr>
            <a:r>
              <a:rPr lang="en-US" sz="1400" dirty="0" smtClean="0"/>
              <a:t>Urban </a:t>
            </a:r>
            <a:r>
              <a:rPr lang="en-US" sz="1400" dirty="0"/>
              <a:t>growth</a:t>
            </a:r>
          </a:p>
          <a:p>
            <a:pPr lvl="1">
              <a:lnSpc>
                <a:spcPct val="120000"/>
              </a:lnSpc>
              <a:defRPr/>
            </a:pPr>
            <a:r>
              <a:rPr lang="en-US" sz="1400" dirty="0" smtClean="0"/>
              <a:t>Sea level rise </a:t>
            </a:r>
          </a:p>
          <a:p>
            <a:pPr lvl="1">
              <a:lnSpc>
                <a:spcPct val="120000"/>
              </a:lnSpc>
              <a:defRPr/>
            </a:pPr>
            <a:r>
              <a:rPr lang="en-US" sz="1400" dirty="0" smtClean="0"/>
              <a:t>Vegetative </a:t>
            </a:r>
            <a:r>
              <a:rPr lang="en-US" sz="1400" dirty="0"/>
              <a:t>succession</a:t>
            </a:r>
          </a:p>
        </p:txBody>
      </p:sp>
      <p:sp>
        <p:nvSpPr>
          <p:cNvPr id="5" name="Content Placeholder 4"/>
          <p:cNvSpPr>
            <a:spLocks noGrp="1"/>
          </p:cNvSpPr>
          <p:nvPr>
            <p:ph sz="half" idx="2"/>
          </p:nvPr>
        </p:nvSpPr>
        <p:spPr/>
        <p:txBody>
          <a:bodyPr>
            <a:normAutofit fontScale="47500" lnSpcReduction="20000"/>
          </a:bodyPr>
          <a:lstStyle/>
          <a:p>
            <a:endParaRPr lang="en-US"/>
          </a:p>
        </p:txBody>
      </p:sp>
      <p:pic>
        <p:nvPicPr>
          <p:cNvPr id="6" name="Content Placeholder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bwMode="auto">
          <a:xfrm>
            <a:off x="4899340" y="1603317"/>
            <a:ext cx="3497335" cy="4525963"/>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4896931" y="1600200"/>
            <a:ext cx="3502152" cy="4532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9207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a:bodyPr>
          <a:lstStyle/>
          <a:p>
            <a:r>
              <a:rPr lang="en-US" dirty="0" smtClean="0"/>
              <a:t>Project landscape for 50 yrs under each alternative </a:t>
            </a:r>
          </a:p>
          <a:p>
            <a:r>
              <a:rPr lang="en-US" dirty="0" smtClean="0"/>
              <a:t>Estimate cost of implementation</a:t>
            </a:r>
          </a:p>
          <a:p>
            <a:r>
              <a:rPr lang="en-US" dirty="0" smtClean="0"/>
              <a:t>Calculate value (each objective)</a:t>
            </a:r>
          </a:p>
          <a:p>
            <a:r>
              <a:rPr lang="en-US" dirty="0" smtClean="0"/>
              <a:t>Select sites w/greatest marginal values until budget exhausted</a:t>
            </a:r>
          </a:p>
          <a:p>
            <a:r>
              <a:rPr lang="en-US" dirty="0" smtClean="0"/>
              <a:t>Iterate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Ecosystem integrity</a:t>
            </a:r>
            <a:r>
              <a:rPr lang="en-US" baseline="0" dirty="0" smtClean="0"/>
              <a:t> - </a:t>
            </a:r>
            <a:r>
              <a:rPr lang="en-US" dirty="0" smtClean="0"/>
              <a:t>priority species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Fish</a:t>
            </a:r>
            <a:endParaRPr lang="en-US" dirty="0"/>
          </a:p>
          <a:p>
            <a:pPr lvl="1"/>
            <a:r>
              <a:rPr lang="en-US" dirty="0" smtClean="0"/>
              <a:t>Herbivores</a:t>
            </a:r>
            <a:endParaRPr lang="en-US" dirty="0"/>
          </a:p>
          <a:p>
            <a:pPr lvl="1"/>
            <a:r>
              <a:rPr lang="en-US" dirty="0" smtClean="0"/>
              <a:t>Native </a:t>
            </a:r>
            <a:r>
              <a:rPr lang="en-US" dirty="0" err="1" smtClean="0"/>
              <a:t>Invertivore</a:t>
            </a:r>
            <a:endParaRPr lang="en-US" dirty="0"/>
          </a:p>
          <a:p>
            <a:pPr lvl="1"/>
            <a:r>
              <a:rPr lang="en-US" dirty="0" smtClean="0"/>
              <a:t>Native Invert-/</a:t>
            </a:r>
            <a:r>
              <a:rPr lang="en-US" dirty="0" err="1" smtClean="0"/>
              <a:t>Piscivore</a:t>
            </a:r>
            <a:endParaRPr lang="en-US" dirty="0"/>
          </a:p>
          <a:p>
            <a:pPr lvl="1"/>
            <a:r>
              <a:rPr lang="en-US" dirty="0" smtClean="0"/>
              <a:t>Non-</a:t>
            </a:r>
            <a:r>
              <a:rPr lang="en-US" dirty="0" err="1" smtClean="0"/>
              <a:t>Lithophilic</a:t>
            </a:r>
            <a:r>
              <a:rPr lang="en-US" dirty="0" smtClean="0"/>
              <a:t> </a:t>
            </a:r>
            <a:r>
              <a:rPr lang="en-US" dirty="0"/>
              <a:t>Nest Guarders  (Comp</a:t>
            </a:r>
            <a:r>
              <a:rPr lang="en-US" dirty="0" smtClean="0"/>
              <a:t>)</a:t>
            </a:r>
            <a:endParaRPr lang="en-US" dirty="0"/>
          </a:p>
          <a:p>
            <a:pPr lvl="1"/>
            <a:r>
              <a:rPr lang="en-US" dirty="0" smtClean="0"/>
              <a:t>Non-</a:t>
            </a:r>
            <a:r>
              <a:rPr lang="en-US" dirty="0" err="1" smtClean="0"/>
              <a:t>Lithophilic</a:t>
            </a:r>
            <a:r>
              <a:rPr lang="en-US" dirty="0" smtClean="0"/>
              <a:t> </a:t>
            </a:r>
            <a:r>
              <a:rPr lang="en-US" dirty="0"/>
              <a:t>Nest Guarders (</a:t>
            </a:r>
            <a:r>
              <a:rPr lang="en-US" dirty="0" err="1"/>
              <a:t>Spp</a:t>
            </a:r>
            <a:r>
              <a:rPr lang="en-US" dirty="0" smtClean="0"/>
              <a:t>)</a:t>
            </a:r>
            <a:endParaRPr lang="en-US" dirty="0"/>
          </a:p>
          <a:p>
            <a:pPr lvl="1"/>
            <a:r>
              <a:rPr lang="en-US" dirty="0" err="1" smtClean="0"/>
              <a:t>Ominvores</a:t>
            </a:r>
            <a:r>
              <a:rPr lang="en-US" dirty="0" smtClean="0"/>
              <a:t> </a:t>
            </a:r>
            <a:r>
              <a:rPr lang="en-US" dirty="0"/>
              <a:t>(Comp</a:t>
            </a:r>
            <a:r>
              <a:rPr lang="en-US" dirty="0" smtClean="0"/>
              <a:t>)</a:t>
            </a:r>
            <a:endParaRPr lang="en-US" dirty="0"/>
          </a:p>
          <a:p>
            <a:r>
              <a:rPr lang="en-US" dirty="0"/>
              <a:t>Birds</a:t>
            </a:r>
          </a:p>
          <a:p>
            <a:pPr lvl="1"/>
            <a:r>
              <a:rPr lang="en-US" dirty="0" smtClean="0"/>
              <a:t>Wood Duck</a:t>
            </a:r>
            <a:endParaRPr lang="en-US" dirty="0"/>
          </a:p>
          <a:p>
            <a:pPr lvl="1"/>
            <a:r>
              <a:rPr lang="en-US" dirty="0" smtClean="0"/>
              <a:t>Least Bittern</a:t>
            </a:r>
            <a:endParaRPr lang="en-US" dirty="0"/>
          </a:p>
          <a:p>
            <a:pPr lvl="1"/>
            <a:r>
              <a:rPr lang="en-US" dirty="0" smtClean="0"/>
              <a:t>American Oystercatcher</a:t>
            </a:r>
            <a:endParaRPr lang="en-US" dirty="0"/>
          </a:p>
          <a:p>
            <a:pPr lvl="1"/>
            <a:r>
              <a:rPr lang="en-US" dirty="0" smtClean="0"/>
              <a:t>Swallow-tailed Kite</a:t>
            </a:r>
            <a:endParaRPr lang="en-US" dirty="0"/>
          </a:p>
          <a:p>
            <a:pPr lvl="1"/>
            <a:r>
              <a:rPr lang="en-US" dirty="0" smtClean="0"/>
              <a:t>Acadian Flycatcher</a:t>
            </a:r>
            <a:endParaRPr lang="en-US" dirty="0"/>
          </a:p>
          <a:p>
            <a:pPr lvl="1"/>
            <a:r>
              <a:rPr lang="en-US" dirty="0" smtClean="0"/>
              <a:t>Seaside Sparrow</a:t>
            </a:r>
            <a:endParaRPr lang="en-US" dirty="0"/>
          </a:p>
          <a:p>
            <a:pPr lvl="1"/>
            <a:r>
              <a:rPr lang="en-US" dirty="0" smtClean="0"/>
              <a:t>Painted Bunting</a:t>
            </a:r>
            <a:endParaRPr lang="en-US" dirty="0"/>
          </a:p>
          <a:p>
            <a:pPr lvl="1"/>
            <a:r>
              <a:rPr lang="en-US" dirty="0" smtClean="0"/>
              <a:t>Loggerhead Shrike</a:t>
            </a:r>
            <a:endParaRPr lang="en-US" dirty="0"/>
          </a:p>
          <a:p>
            <a:pPr lvl="1"/>
            <a:r>
              <a:rPr lang="en-US" dirty="0" err="1" smtClean="0"/>
              <a:t>Prothonotary</a:t>
            </a:r>
            <a:r>
              <a:rPr lang="en-US" dirty="0" smtClean="0"/>
              <a:t> Warbler</a:t>
            </a:r>
            <a:endParaRPr lang="en-US" dirty="0"/>
          </a:p>
          <a:p>
            <a:pPr lvl="1"/>
            <a:r>
              <a:rPr lang="en-US" dirty="0" smtClean="0"/>
              <a:t>Prairie Warbler</a:t>
            </a:r>
            <a:endParaRPr lang="en-US" dirty="0"/>
          </a:p>
          <a:p>
            <a:pPr lvl="1"/>
            <a:r>
              <a:rPr lang="en-US" dirty="0" smtClean="0"/>
              <a:t> </a:t>
            </a:r>
            <a:r>
              <a:rPr lang="en-US" dirty="0"/>
              <a:t>Hooded Warbler </a:t>
            </a:r>
          </a:p>
          <a:p>
            <a:pPr lvl="1"/>
            <a:r>
              <a:rPr lang="en-US" dirty="0" smtClean="0"/>
              <a:t>Brown-headed Nuthatch</a:t>
            </a:r>
            <a:endParaRPr lang="en-US" dirty="0"/>
          </a:p>
          <a:p>
            <a:pPr marL="0" indent="0">
              <a:buNone/>
            </a:pPr>
            <a:endParaRPr lang="en-US" dirty="0"/>
          </a:p>
        </p:txBody>
      </p:sp>
      <p:sp>
        <p:nvSpPr>
          <p:cNvPr id="8" name="Content Placeholder 7"/>
          <p:cNvSpPr>
            <a:spLocks noGrp="1"/>
          </p:cNvSpPr>
          <p:nvPr>
            <p:ph sz="half" idx="2"/>
          </p:nvPr>
        </p:nvSpPr>
        <p:spPr/>
        <p:txBody>
          <a:bodyPr>
            <a:normAutofit fontScale="55000" lnSpcReduction="20000"/>
          </a:bodyPr>
          <a:lstStyle/>
          <a:p>
            <a:r>
              <a:rPr lang="en-US" dirty="0" err="1" smtClean="0">
                <a:solidFill>
                  <a:schemeClr val="bg2">
                    <a:lumMod val="50000"/>
                    <a:lumOff val="50000"/>
                  </a:schemeClr>
                </a:solidFill>
              </a:rPr>
              <a:t>Herps</a:t>
            </a:r>
            <a:endParaRPr lang="en-US" dirty="0" smtClean="0">
              <a:solidFill>
                <a:schemeClr val="bg2">
                  <a:lumMod val="50000"/>
                  <a:lumOff val="50000"/>
                </a:schemeClr>
              </a:solidFill>
            </a:endParaRPr>
          </a:p>
          <a:p>
            <a:pPr lvl="1"/>
            <a:r>
              <a:rPr lang="en-US" dirty="0" smtClean="0">
                <a:solidFill>
                  <a:schemeClr val="bg2">
                    <a:lumMod val="50000"/>
                    <a:lumOff val="50000"/>
                  </a:schemeClr>
                </a:solidFill>
              </a:rPr>
              <a:t>Barking </a:t>
            </a:r>
            <a:r>
              <a:rPr lang="en-US" dirty="0" err="1">
                <a:solidFill>
                  <a:schemeClr val="bg2">
                    <a:lumMod val="50000"/>
                    <a:lumOff val="50000"/>
                  </a:schemeClr>
                </a:solidFill>
              </a:rPr>
              <a:t>Treefrog</a:t>
            </a:r>
            <a:endParaRPr lang="en-US" dirty="0">
              <a:solidFill>
                <a:schemeClr val="bg2">
                  <a:lumMod val="50000"/>
                  <a:lumOff val="50000"/>
                </a:schemeClr>
              </a:solidFill>
            </a:endParaRPr>
          </a:p>
          <a:p>
            <a:pPr lvl="1"/>
            <a:r>
              <a:rPr lang="en-US" dirty="0" err="1">
                <a:solidFill>
                  <a:schemeClr val="bg2">
                    <a:lumMod val="50000"/>
                    <a:lumOff val="50000"/>
                  </a:schemeClr>
                </a:solidFill>
              </a:rPr>
              <a:t>Coachwhip</a:t>
            </a:r>
            <a:endParaRPr lang="en-US" dirty="0">
              <a:solidFill>
                <a:schemeClr val="bg2">
                  <a:lumMod val="50000"/>
                  <a:lumOff val="50000"/>
                </a:schemeClr>
              </a:solidFill>
            </a:endParaRPr>
          </a:p>
          <a:p>
            <a:pPr lvl="1"/>
            <a:r>
              <a:rPr lang="en-US" dirty="0">
                <a:solidFill>
                  <a:schemeClr val="bg2">
                    <a:lumMod val="50000"/>
                    <a:lumOff val="50000"/>
                  </a:schemeClr>
                </a:solidFill>
              </a:rPr>
              <a:t>Diamondback Terrapin</a:t>
            </a:r>
          </a:p>
          <a:p>
            <a:pPr lvl="1"/>
            <a:r>
              <a:rPr lang="en-US" dirty="0">
                <a:solidFill>
                  <a:schemeClr val="bg2">
                    <a:lumMod val="50000"/>
                    <a:lumOff val="50000"/>
                  </a:schemeClr>
                </a:solidFill>
              </a:rPr>
              <a:t>Eastern Glass Lizard</a:t>
            </a:r>
          </a:p>
          <a:p>
            <a:pPr lvl="1"/>
            <a:r>
              <a:rPr lang="en-US" dirty="0">
                <a:solidFill>
                  <a:schemeClr val="bg2">
                    <a:lumMod val="50000"/>
                    <a:lumOff val="50000"/>
                  </a:schemeClr>
                </a:solidFill>
              </a:rPr>
              <a:t>Eastern </a:t>
            </a:r>
            <a:r>
              <a:rPr lang="en-US" dirty="0" err="1">
                <a:solidFill>
                  <a:schemeClr val="bg2">
                    <a:lumMod val="50000"/>
                    <a:lumOff val="50000"/>
                  </a:schemeClr>
                </a:solidFill>
              </a:rPr>
              <a:t>Narrowmouth</a:t>
            </a:r>
            <a:r>
              <a:rPr lang="en-US" dirty="0">
                <a:solidFill>
                  <a:schemeClr val="bg2">
                    <a:lumMod val="50000"/>
                    <a:lumOff val="50000"/>
                  </a:schemeClr>
                </a:solidFill>
              </a:rPr>
              <a:t> Toad</a:t>
            </a:r>
          </a:p>
          <a:p>
            <a:pPr lvl="1"/>
            <a:r>
              <a:rPr lang="en-US" dirty="0">
                <a:solidFill>
                  <a:schemeClr val="bg2">
                    <a:lumMod val="50000"/>
                    <a:lumOff val="50000"/>
                  </a:schemeClr>
                </a:solidFill>
              </a:rPr>
              <a:t>Fence/prairie/plateau Lizard</a:t>
            </a:r>
          </a:p>
          <a:p>
            <a:pPr lvl="1"/>
            <a:r>
              <a:rPr lang="en-US" dirty="0">
                <a:solidFill>
                  <a:schemeClr val="bg2">
                    <a:lumMod val="50000"/>
                    <a:lumOff val="50000"/>
                  </a:schemeClr>
                </a:solidFill>
              </a:rPr>
              <a:t>Slender Glass Lizard</a:t>
            </a:r>
          </a:p>
          <a:p>
            <a:pPr lvl="1"/>
            <a:r>
              <a:rPr lang="en-US" dirty="0">
                <a:solidFill>
                  <a:schemeClr val="bg2">
                    <a:lumMod val="50000"/>
                    <a:lumOff val="50000"/>
                  </a:schemeClr>
                </a:solidFill>
              </a:rPr>
              <a:t>Greater Siren</a:t>
            </a:r>
          </a:p>
          <a:p>
            <a:pPr lvl="1"/>
            <a:r>
              <a:rPr lang="en-US" dirty="0">
                <a:solidFill>
                  <a:schemeClr val="bg2">
                    <a:lumMod val="50000"/>
                    <a:lumOff val="50000"/>
                  </a:schemeClr>
                </a:solidFill>
              </a:rPr>
              <a:t>Loggerhead</a:t>
            </a:r>
          </a:p>
          <a:p>
            <a:pPr lvl="1"/>
            <a:r>
              <a:rPr lang="en-US" dirty="0">
                <a:solidFill>
                  <a:schemeClr val="bg2">
                    <a:lumMod val="50000"/>
                    <a:lumOff val="50000"/>
                  </a:schemeClr>
                </a:solidFill>
              </a:rPr>
              <a:t>Marbled Salamander</a:t>
            </a:r>
          </a:p>
          <a:p>
            <a:pPr lvl="1"/>
            <a:r>
              <a:rPr lang="en-US" dirty="0">
                <a:solidFill>
                  <a:schemeClr val="bg2">
                    <a:lumMod val="50000"/>
                    <a:lumOff val="50000"/>
                  </a:schemeClr>
                </a:solidFill>
              </a:rPr>
              <a:t>Ornate Chorus Frog</a:t>
            </a:r>
          </a:p>
          <a:p>
            <a:pPr lvl="1"/>
            <a:r>
              <a:rPr lang="en-US" dirty="0">
                <a:solidFill>
                  <a:schemeClr val="bg2">
                    <a:lumMod val="50000"/>
                    <a:lumOff val="50000"/>
                  </a:schemeClr>
                </a:solidFill>
              </a:rPr>
              <a:t>Pine Woods </a:t>
            </a:r>
            <a:r>
              <a:rPr lang="en-US" dirty="0" err="1">
                <a:solidFill>
                  <a:schemeClr val="bg2">
                    <a:lumMod val="50000"/>
                    <a:lumOff val="50000"/>
                  </a:schemeClr>
                </a:solidFill>
              </a:rPr>
              <a:t>Treefrog</a:t>
            </a:r>
            <a:endParaRPr lang="en-US" dirty="0">
              <a:solidFill>
                <a:schemeClr val="bg2">
                  <a:lumMod val="50000"/>
                  <a:lumOff val="50000"/>
                </a:schemeClr>
              </a:solidFill>
            </a:endParaRPr>
          </a:p>
          <a:p>
            <a:pPr lvl="1"/>
            <a:r>
              <a:rPr lang="en-US" dirty="0">
                <a:solidFill>
                  <a:schemeClr val="bg2">
                    <a:lumMod val="50000"/>
                    <a:lumOff val="50000"/>
                  </a:schemeClr>
                </a:solidFill>
              </a:rPr>
              <a:t>Six-lined Racerunner</a:t>
            </a:r>
          </a:p>
          <a:p>
            <a:pPr lvl="1"/>
            <a:r>
              <a:rPr lang="en-US" dirty="0">
                <a:solidFill>
                  <a:schemeClr val="bg2">
                    <a:lumMod val="50000"/>
                    <a:lumOff val="50000"/>
                  </a:schemeClr>
                </a:solidFill>
              </a:rPr>
              <a:t>Southern Chorus Frog</a:t>
            </a:r>
          </a:p>
          <a:p>
            <a:pPr lvl="1"/>
            <a:r>
              <a:rPr lang="en-US" dirty="0">
                <a:solidFill>
                  <a:schemeClr val="bg2">
                    <a:lumMod val="50000"/>
                    <a:lumOff val="50000"/>
                  </a:schemeClr>
                </a:solidFill>
              </a:rPr>
              <a:t>Southern Leopard Frog</a:t>
            </a:r>
          </a:p>
          <a:p>
            <a:pPr lvl="1"/>
            <a:r>
              <a:rPr lang="en-US" dirty="0">
                <a:solidFill>
                  <a:schemeClr val="bg2">
                    <a:lumMod val="50000"/>
                    <a:lumOff val="50000"/>
                  </a:schemeClr>
                </a:solidFill>
              </a:rPr>
              <a:t>Spotted Salamander</a:t>
            </a:r>
          </a:p>
          <a:p>
            <a:pPr lvl="1"/>
            <a:r>
              <a:rPr lang="en-US" dirty="0">
                <a:solidFill>
                  <a:schemeClr val="bg2">
                    <a:lumMod val="50000"/>
                    <a:lumOff val="50000"/>
                  </a:schemeClr>
                </a:solidFill>
              </a:rPr>
              <a:t>Spotted Turtle</a:t>
            </a:r>
          </a:p>
          <a:p>
            <a:endParaRPr lang="en-US" dirty="0"/>
          </a:p>
        </p:txBody>
      </p:sp>
    </p:spTree>
    <p:extLst>
      <p:ext uri="{BB962C8B-B14F-4D97-AF65-F5344CB8AC3E}">
        <p14:creationId xmlns:p14="http://schemas.microsoft.com/office/powerpoint/2010/main" xmlns="" val="6824252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value – aquatic taxa</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dirty="0" smtClean="0"/>
              <a:t>Status quo</a:t>
            </a:r>
            <a:br>
              <a:rPr lang="en-US" dirty="0" smtClean="0"/>
            </a:br>
            <a:r>
              <a:rPr lang="en-US" sz="1800" dirty="0" smtClean="0"/>
              <a:t>(Alternative 1)</a:t>
            </a:r>
            <a:r>
              <a:rPr lang="en-US" dirty="0" smtClean="0"/>
              <a:t> </a:t>
            </a:r>
          </a:p>
          <a:p>
            <a:pPr lvl="1"/>
            <a:r>
              <a:rPr lang="en-US" dirty="0" smtClean="0"/>
              <a:t>Business as usual</a:t>
            </a:r>
          </a:p>
          <a:p>
            <a:pPr lvl="1"/>
            <a:r>
              <a:rPr lang="en-US" dirty="0" smtClean="0"/>
              <a:t>Landscape is still </a:t>
            </a:r>
            <a:br>
              <a:rPr lang="en-US" dirty="0" smtClean="0"/>
            </a:br>
            <a:r>
              <a:rPr lang="en-US" dirty="0" smtClean="0"/>
              <a:t>dynamic</a:t>
            </a:r>
          </a:p>
          <a:p>
            <a:r>
              <a:rPr lang="en-US" baseline="0" dirty="0" smtClean="0"/>
              <a:t>Restore open pine</a:t>
            </a:r>
            <a:br>
              <a:rPr lang="en-US" baseline="0" dirty="0" smtClean="0"/>
            </a:br>
            <a:r>
              <a:rPr lang="en-US" sz="1800" baseline="0" dirty="0" smtClean="0"/>
              <a:t>(Alternative 2)</a:t>
            </a:r>
          </a:p>
          <a:p>
            <a:pPr lvl="1"/>
            <a:r>
              <a:rPr lang="en-US" dirty="0" smtClean="0"/>
              <a:t>Everywhere</a:t>
            </a:r>
            <a:endParaRPr lang="en-US" baseline="0" dirty="0" smtClean="0"/>
          </a:p>
          <a:p>
            <a:r>
              <a:rPr lang="en-US" baseline="0" dirty="0" smtClean="0"/>
              <a:t>Marginal</a:t>
            </a:r>
            <a:r>
              <a:rPr lang="en-US" dirty="0" smtClean="0"/>
              <a:t> value</a:t>
            </a:r>
          </a:p>
          <a:p>
            <a:pPr lvl="1"/>
            <a:r>
              <a:rPr lang="en-US" baseline="0" dirty="0" smtClean="0"/>
              <a:t>Difference</a:t>
            </a:r>
          </a:p>
          <a:p>
            <a:pPr lvl="1"/>
            <a:r>
              <a:rPr lang="en-US" dirty="0" smtClean="0"/>
              <a:t>Places where there</a:t>
            </a:r>
            <a:br>
              <a:rPr lang="en-US" dirty="0" smtClean="0"/>
            </a:br>
            <a:r>
              <a:rPr lang="en-US" dirty="0" smtClean="0"/>
              <a:t>is an effect</a:t>
            </a:r>
          </a:p>
        </p:txBody>
      </p:sp>
      <p:pic>
        <p:nvPicPr>
          <p:cNvPr id="5" name="Picture 5"/>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035919" y="1219200"/>
            <a:ext cx="3730515" cy="4632936"/>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254042" y="1482774"/>
            <a:ext cx="3784600" cy="4639187"/>
          </a:xfrm>
          <a:prstGeom prst="rect">
            <a:avLst/>
          </a:prstGeom>
          <a:ln w="9525">
            <a:solidFill>
              <a:schemeClr val="tx1">
                <a:lumMod val="95000"/>
                <a:lumOff val="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4526249" y="1752600"/>
            <a:ext cx="3779551" cy="4632936"/>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grpSp>
        <p:nvGrpSpPr>
          <p:cNvPr id="4" name="Group 10"/>
          <p:cNvGrpSpPr/>
          <p:nvPr/>
        </p:nvGrpSpPr>
        <p:grpSpPr>
          <a:xfrm>
            <a:off x="8382001" y="1514729"/>
            <a:ext cx="685799" cy="4596710"/>
            <a:chOff x="8382001" y="1514729"/>
            <a:chExt cx="685799" cy="4596710"/>
          </a:xfrm>
        </p:grpSpPr>
        <p:pic>
          <p:nvPicPr>
            <p:cNvPr id="10" name="Picture 9" descr="C:\Users\GRANDJB\Desktop\Color bar.pn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r="36107"/>
            <a:stretch/>
          </p:blipFill>
          <p:spPr bwMode="auto">
            <a:xfrm>
              <a:off x="8382001" y="1514729"/>
              <a:ext cx="685799" cy="459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8451428" y="1524000"/>
              <a:ext cx="546945" cy="307777"/>
            </a:xfrm>
            <a:prstGeom prst="rect">
              <a:avLst/>
            </a:prstGeom>
            <a:solidFill>
              <a:schemeClr val="bg1"/>
            </a:solidFill>
            <a:ln>
              <a:noFill/>
            </a:ln>
          </p:spPr>
          <p:txBody>
            <a:bodyPr wrap="none" rtlCol="0">
              <a:spAutoFit/>
            </a:bodyPr>
            <a:lstStyle/>
            <a:p>
              <a:r>
                <a:rPr lang="en-US" sz="1400" dirty="0" smtClean="0"/>
                <a:t>High</a:t>
              </a:r>
            </a:p>
          </p:txBody>
        </p:sp>
        <p:sp>
          <p:nvSpPr>
            <p:cNvPr id="9" name="TextBox 8"/>
            <p:cNvSpPr txBox="1"/>
            <p:nvPr/>
          </p:nvSpPr>
          <p:spPr>
            <a:xfrm>
              <a:off x="8472267" y="5715000"/>
              <a:ext cx="505267" cy="307777"/>
            </a:xfrm>
            <a:prstGeom prst="rect">
              <a:avLst/>
            </a:prstGeom>
            <a:noFill/>
            <a:ln>
              <a:noFill/>
            </a:ln>
          </p:spPr>
          <p:txBody>
            <a:bodyPr wrap="none" rtlCol="0">
              <a:spAutoFit/>
            </a:bodyPr>
            <a:lstStyle/>
            <a:p>
              <a:r>
                <a:rPr lang="en-US" sz="1400" dirty="0" smtClean="0"/>
                <a:t>Low</a:t>
              </a:r>
            </a:p>
          </p:txBody>
        </p:sp>
      </p:grpSp>
    </p:spTree>
    <p:extLst>
      <p:ext uri="{BB962C8B-B14F-4D97-AF65-F5344CB8AC3E}">
        <p14:creationId xmlns:p14="http://schemas.microsoft.com/office/powerpoint/2010/main" xmlns="" val="15626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886200" y="1345123"/>
            <a:ext cx="3779618" cy="469391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2" name="Title 1"/>
          <p:cNvSpPr>
            <a:spLocks noGrp="1"/>
          </p:cNvSpPr>
          <p:nvPr>
            <p:ph type="title"/>
          </p:nvPr>
        </p:nvSpPr>
        <p:spPr/>
        <p:txBody>
          <a:bodyPr/>
          <a:lstStyle/>
          <a:p>
            <a:r>
              <a:rPr lang="en-US" dirty="0" smtClean="0"/>
              <a:t>Marginal value - birds</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dirty="0"/>
              <a:t>Status quo</a:t>
            </a:r>
            <a:br>
              <a:rPr lang="en-US" dirty="0"/>
            </a:br>
            <a:r>
              <a:rPr lang="en-US" sz="1800" dirty="0"/>
              <a:t>(Alternative 1)</a:t>
            </a:r>
            <a:r>
              <a:rPr lang="en-US" dirty="0"/>
              <a:t> </a:t>
            </a:r>
          </a:p>
          <a:p>
            <a:pPr lvl="1"/>
            <a:r>
              <a:rPr lang="en-US" dirty="0"/>
              <a:t>Do nothing</a:t>
            </a:r>
          </a:p>
          <a:p>
            <a:pPr lvl="1"/>
            <a:r>
              <a:rPr lang="en-US" dirty="0"/>
              <a:t>Landscape is still </a:t>
            </a:r>
            <a:br>
              <a:rPr lang="en-US" dirty="0"/>
            </a:br>
            <a:r>
              <a:rPr lang="en-US" dirty="0"/>
              <a:t>dynamic</a:t>
            </a:r>
          </a:p>
          <a:p>
            <a:r>
              <a:rPr lang="en-US" dirty="0"/>
              <a:t>Restore open pine</a:t>
            </a:r>
            <a:br>
              <a:rPr lang="en-US" dirty="0"/>
            </a:br>
            <a:r>
              <a:rPr lang="en-US" sz="1800" dirty="0"/>
              <a:t>(Alternative 2)</a:t>
            </a:r>
          </a:p>
          <a:p>
            <a:pPr lvl="1"/>
            <a:r>
              <a:rPr lang="en-US" dirty="0"/>
              <a:t>Everywhere</a:t>
            </a:r>
          </a:p>
          <a:p>
            <a:r>
              <a:rPr lang="en-US" dirty="0"/>
              <a:t>Marginal value</a:t>
            </a:r>
          </a:p>
          <a:p>
            <a:pPr lvl="1"/>
            <a:r>
              <a:rPr lang="en-US" dirty="0"/>
              <a:t>Difference</a:t>
            </a:r>
          </a:p>
          <a:p>
            <a:pPr lvl="1"/>
            <a:r>
              <a:rPr lang="en-US" dirty="0"/>
              <a:t>Places where there</a:t>
            </a:r>
            <a:br>
              <a:rPr lang="en-US" dirty="0"/>
            </a:br>
            <a:r>
              <a:rPr lang="en-US" dirty="0"/>
              <a:t>is an effect</a:t>
            </a:r>
          </a:p>
          <a:p>
            <a:endParaRPr lang="en-US" dirty="0"/>
          </a:p>
        </p:txBody>
      </p:sp>
      <p:pic>
        <p:nvPicPr>
          <p:cNvPr id="6147"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191000" y="1676816"/>
            <a:ext cx="3779618" cy="463293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146" name="Picture 2"/>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4495800" y="1954722"/>
            <a:ext cx="3779618" cy="463301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grpSp>
        <p:nvGrpSpPr>
          <p:cNvPr id="4" name="Group 8"/>
          <p:cNvGrpSpPr/>
          <p:nvPr/>
        </p:nvGrpSpPr>
        <p:grpSpPr>
          <a:xfrm>
            <a:off x="8382001" y="1514729"/>
            <a:ext cx="685799" cy="4596710"/>
            <a:chOff x="8382001" y="1514729"/>
            <a:chExt cx="685799" cy="4596710"/>
          </a:xfrm>
        </p:grpSpPr>
        <p:pic>
          <p:nvPicPr>
            <p:cNvPr id="10" name="Picture 9" descr="C:\Users\GRANDJB\Desktop\Color bar.pn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r="36107"/>
            <a:stretch/>
          </p:blipFill>
          <p:spPr bwMode="auto">
            <a:xfrm>
              <a:off x="8382001" y="1514729"/>
              <a:ext cx="685799" cy="459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8451428" y="1524000"/>
              <a:ext cx="546945" cy="307777"/>
            </a:xfrm>
            <a:prstGeom prst="rect">
              <a:avLst/>
            </a:prstGeom>
            <a:solidFill>
              <a:schemeClr val="bg1"/>
            </a:solidFill>
            <a:ln>
              <a:noFill/>
            </a:ln>
          </p:spPr>
          <p:txBody>
            <a:bodyPr wrap="none" rtlCol="0">
              <a:spAutoFit/>
            </a:bodyPr>
            <a:lstStyle/>
            <a:p>
              <a:r>
                <a:rPr lang="en-US" sz="1400" dirty="0" smtClean="0"/>
                <a:t>High</a:t>
              </a:r>
            </a:p>
          </p:txBody>
        </p:sp>
        <p:sp>
          <p:nvSpPr>
            <p:cNvPr id="12" name="TextBox 11"/>
            <p:cNvSpPr txBox="1"/>
            <p:nvPr/>
          </p:nvSpPr>
          <p:spPr>
            <a:xfrm>
              <a:off x="8472267" y="5715000"/>
              <a:ext cx="505267" cy="307777"/>
            </a:xfrm>
            <a:prstGeom prst="rect">
              <a:avLst/>
            </a:prstGeom>
            <a:noFill/>
            <a:ln>
              <a:noFill/>
            </a:ln>
          </p:spPr>
          <p:txBody>
            <a:bodyPr wrap="none" rtlCol="0">
              <a:spAutoFit/>
            </a:bodyPr>
            <a:lstStyle/>
            <a:p>
              <a:r>
                <a:rPr lang="en-US" sz="1400" dirty="0" smtClean="0"/>
                <a:t>Low</a:t>
              </a:r>
            </a:p>
          </p:txBody>
        </p:sp>
      </p:grpSp>
    </p:spTree>
    <p:extLst>
      <p:ext uri="{BB962C8B-B14F-4D97-AF65-F5344CB8AC3E}">
        <p14:creationId xmlns:p14="http://schemas.microsoft.com/office/powerpoint/2010/main" xmlns="" val="115681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Ecosystem integrity</a:t>
            </a:r>
            <a:r>
              <a:rPr lang="en-US" baseline="0" dirty="0" smtClean="0"/>
              <a:t> - </a:t>
            </a:r>
            <a:r>
              <a:rPr lang="en-US" dirty="0" smtClean="0"/>
              <a:t>priority species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Fish</a:t>
            </a:r>
          </a:p>
          <a:p>
            <a:pPr lvl="1"/>
            <a:r>
              <a:rPr lang="en-US" dirty="0" smtClean="0"/>
              <a:t>Herbivores</a:t>
            </a:r>
            <a:endParaRPr lang="en-US" dirty="0"/>
          </a:p>
          <a:p>
            <a:pPr lvl="1"/>
            <a:r>
              <a:rPr lang="en-US" dirty="0" smtClean="0"/>
              <a:t>Native </a:t>
            </a:r>
            <a:r>
              <a:rPr lang="en-US" dirty="0" err="1" smtClean="0"/>
              <a:t>Invertivore</a:t>
            </a:r>
            <a:endParaRPr lang="en-US" dirty="0"/>
          </a:p>
          <a:p>
            <a:pPr lvl="1"/>
            <a:r>
              <a:rPr lang="en-US" dirty="0" smtClean="0"/>
              <a:t>Native Invert/</a:t>
            </a:r>
            <a:r>
              <a:rPr lang="en-US" dirty="0" err="1" smtClean="0"/>
              <a:t>Piscivore</a:t>
            </a:r>
            <a:endParaRPr lang="en-US" dirty="0"/>
          </a:p>
          <a:p>
            <a:pPr lvl="1"/>
            <a:r>
              <a:rPr lang="en-US" dirty="0" smtClean="0"/>
              <a:t>Non-</a:t>
            </a:r>
            <a:r>
              <a:rPr lang="en-US" dirty="0" err="1" smtClean="0"/>
              <a:t>Lithophilic</a:t>
            </a:r>
            <a:r>
              <a:rPr lang="en-US" dirty="0" smtClean="0"/>
              <a:t> </a:t>
            </a:r>
            <a:r>
              <a:rPr lang="en-US" dirty="0"/>
              <a:t>Nest Guarders  (Comp</a:t>
            </a:r>
            <a:r>
              <a:rPr lang="en-US" dirty="0" smtClean="0"/>
              <a:t>)</a:t>
            </a:r>
            <a:endParaRPr lang="en-US" dirty="0"/>
          </a:p>
          <a:p>
            <a:pPr lvl="1"/>
            <a:r>
              <a:rPr lang="en-US" dirty="0" smtClean="0"/>
              <a:t>Non-</a:t>
            </a:r>
            <a:r>
              <a:rPr lang="en-US" dirty="0" err="1" smtClean="0"/>
              <a:t>Lithophilic</a:t>
            </a:r>
            <a:r>
              <a:rPr lang="en-US" dirty="0" smtClean="0"/>
              <a:t> </a:t>
            </a:r>
            <a:r>
              <a:rPr lang="en-US" dirty="0"/>
              <a:t>Nest Guarders (</a:t>
            </a:r>
            <a:r>
              <a:rPr lang="en-US" dirty="0" err="1"/>
              <a:t>Spp</a:t>
            </a:r>
            <a:r>
              <a:rPr lang="en-US" dirty="0" smtClean="0"/>
              <a:t>)</a:t>
            </a:r>
            <a:endParaRPr lang="en-US" dirty="0"/>
          </a:p>
          <a:p>
            <a:pPr lvl="1"/>
            <a:r>
              <a:rPr lang="en-US" dirty="0" err="1" smtClean="0"/>
              <a:t>Ominvores</a:t>
            </a:r>
            <a:r>
              <a:rPr lang="en-US" dirty="0" smtClean="0"/>
              <a:t> </a:t>
            </a:r>
            <a:r>
              <a:rPr lang="en-US" dirty="0"/>
              <a:t>(Comp</a:t>
            </a:r>
            <a:r>
              <a:rPr lang="en-US" dirty="0" smtClean="0"/>
              <a:t>)</a:t>
            </a:r>
            <a:endParaRPr lang="en-US" dirty="0"/>
          </a:p>
          <a:p>
            <a:r>
              <a:rPr lang="en-US" dirty="0"/>
              <a:t>Birds</a:t>
            </a:r>
          </a:p>
          <a:p>
            <a:pPr lvl="1"/>
            <a:r>
              <a:rPr lang="en-US" dirty="0" smtClean="0"/>
              <a:t>Wood Duck</a:t>
            </a:r>
            <a:endParaRPr lang="en-US" dirty="0"/>
          </a:p>
          <a:p>
            <a:pPr lvl="1"/>
            <a:r>
              <a:rPr lang="en-US" dirty="0" smtClean="0"/>
              <a:t>Least Bittern</a:t>
            </a:r>
            <a:endParaRPr lang="en-US" dirty="0"/>
          </a:p>
          <a:p>
            <a:pPr lvl="1"/>
            <a:r>
              <a:rPr lang="en-US" dirty="0" smtClean="0"/>
              <a:t>American Oystercatcher</a:t>
            </a:r>
            <a:endParaRPr lang="en-US" dirty="0"/>
          </a:p>
          <a:p>
            <a:pPr lvl="1"/>
            <a:r>
              <a:rPr lang="en-US" dirty="0" smtClean="0"/>
              <a:t>Swallow-tailed Kite</a:t>
            </a:r>
            <a:endParaRPr lang="en-US" dirty="0"/>
          </a:p>
          <a:p>
            <a:pPr lvl="1"/>
            <a:r>
              <a:rPr lang="en-US" dirty="0" smtClean="0"/>
              <a:t>Acadian Flycatcher</a:t>
            </a:r>
            <a:endParaRPr lang="en-US" dirty="0"/>
          </a:p>
          <a:p>
            <a:pPr lvl="1"/>
            <a:r>
              <a:rPr lang="en-US" dirty="0" smtClean="0"/>
              <a:t>Seaside Sparrow</a:t>
            </a:r>
            <a:endParaRPr lang="en-US" dirty="0"/>
          </a:p>
          <a:p>
            <a:pPr lvl="1"/>
            <a:r>
              <a:rPr lang="en-US" dirty="0" smtClean="0"/>
              <a:t>Painted Bunting</a:t>
            </a:r>
            <a:endParaRPr lang="en-US" dirty="0"/>
          </a:p>
          <a:p>
            <a:pPr lvl="1"/>
            <a:r>
              <a:rPr lang="en-US" dirty="0" smtClean="0"/>
              <a:t>Loggerhead Shrike</a:t>
            </a:r>
            <a:endParaRPr lang="en-US" dirty="0"/>
          </a:p>
          <a:p>
            <a:pPr lvl="1"/>
            <a:r>
              <a:rPr lang="en-US" dirty="0" err="1" smtClean="0"/>
              <a:t>Prothonotary</a:t>
            </a:r>
            <a:r>
              <a:rPr lang="en-US" dirty="0" smtClean="0"/>
              <a:t> Warbler</a:t>
            </a:r>
            <a:endParaRPr lang="en-US" dirty="0"/>
          </a:p>
          <a:p>
            <a:pPr lvl="1"/>
            <a:r>
              <a:rPr lang="en-US" dirty="0" smtClean="0"/>
              <a:t>Prairie Warbler</a:t>
            </a:r>
            <a:endParaRPr lang="en-US" dirty="0"/>
          </a:p>
          <a:p>
            <a:pPr lvl="1"/>
            <a:r>
              <a:rPr lang="en-US" dirty="0" smtClean="0"/>
              <a:t> </a:t>
            </a:r>
            <a:r>
              <a:rPr lang="en-US" dirty="0"/>
              <a:t>Hooded Warbler </a:t>
            </a:r>
          </a:p>
          <a:p>
            <a:pPr lvl="1"/>
            <a:r>
              <a:rPr lang="en-US" dirty="0" smtClean="0"/>
              <a:t>Brown-headed Nuthatch</a:t>
            </a:r>
            <a:endParaRPr lang="en-US" dirty="0"/>
          </a:p>
          <a:p>
            <a:pPr marL="0" indent="0">
              <a:buNone/>
            </a:pPr>
            <a:endParaRPr lang="en-US" dirty="0"/>
          </a:p>
        </p:txBody>
      </p:sp>
      <p:sp>
        <p:nvSpPr>
          <p:cNvPr id="8" name="Content Placeholder 7"/>
          <p:cNvSpPr>
            <a:spLocks noGrp="1"/>
          </p:cNvSpPr>
          <p:nvPr>
            <p:ph sz="half" idx="2"/>
          </p:nvPr>
        </p:nvSpPr>
        <p:spPr/>
        <p:txBody>
          <a:bodyPr>
            <a:normAutofit fontScale="55000" lnSpcReduction="20000"/>
          </a:bodyPr>
          <a:lstStyle/>
          <a:p>
            <a:r>
              <a:rPr lang="en-US" dirty="0" err="1" smtClean="0">
                <a:solidFill>
                  <a:schemeClr val="bg2">
                    <a:lumMod val="50000"/>
                    <a:lumOff val="50000"/>
                  </a:schemeClr>
                </a:solidFill>
              </a:rPr>
              <a:t>Herps</a:t>
            </a:r>
            <a:endParaRPr lang="en-US" dirty="0" smtClean="0">
              <a:solidFill>
                <a:schemeClr val="bg2">
                  <a:lumMod val="50000"/>
                  <a:lumOff val="50000"/>
                </a:schemeClr>
              </a:solidFill>
            </a:endParaRPr>
          </a:p>
          <a:p>
            <a:pPr lvl="1"/>
            <a:r>
              <a:rPr lang="en-US" dirty="0" smtClean="0">
                <a:solidFill>
                  <a:schemeClr val="bg2">
                    <a:lumMod val="50000"/>
                    <a:lumOff val="50000"/>
                  </a:schemeClr>
                </a:solidFill>
              </a:rPr>
              <a:t>Barking </a:t>
            </a:r>
            <a:r>
              <a:rPr lang="en-US" dirty="0" err="1">
                <a:solidFill>
                  <a:schemeClr val="bg2">
                    <a:lumMod val="50000"/>
                    <a:lumOff val="50000"/>
                  </a:schemeClr>
                </a:solidFill>
              </a:rPr>
              <a:t>Treefrog</a:t>
            </a:r>
            <a:endParaRPr lang="en-US" dirty="0">
              <a:solidFill>
                <a:schemeClr val="bg2">
                  <a:lumMod val="50000"/>
                  <a:lumOff val="50000"/>
                </a:schemeClr>
              </a:solidFill>
            </a:endParaRPr>
          </a:p>
          <a:p>
            <a:pPr lvl="1"/>
            <a:r>
              <a:rPr lang="en-US" dirty="0" err="1">
                <a:solidFill>
                  <a:schemeClr val="bg2">
                    <a:lumMod val="50000"/>
                    <a:lumOff val="50000"/>
                  </a:schemeClr>
                </a:solidFill>
              </a:rPr>
              <a:t>Coachwhip</a:t>
            </a:r>
            <a:endParaRPr lang="en-US" dirty="0">
              <a:solidFill>
                <a:schemeClr val="bg2">
                  <a:lumMod val="50000"/>
                  <a:lumOff val="50000"/>
                </a:schemeClr>
              </a:solidFill>
            </a:endParaRPr>
          </a:p>
          <a:p>
            <a:pPr lvl="1"/>
            <a:r>
              <a:rPr lang="en-US" dirty="0">
                <a:solidFill>
                  <a:schemeClr val="bg2">
                    <a:lumMod val="50000"/>
                    <a:lumOff val="50000"/>
                  </a:schemeClr>
                </a:solidFill>
              </a:rPr>
              <a:t>Diamondback Terrapin</a:t>
            </a:r>
          </a:p>
          <a:p>
            <a:pPr lvl="1"/>
            <a:r>
              <a:rPr lang="en-US" dirty="0">
                <a:solidFill>
                  <a:schemeClr val="bg2">
                    <a:lumMod val="50000"/>
                    <a:lumOff val="50000"/>
                  </a:schemeClr>
                </a:solidFill>
              </a:rPr>
              <a:t>Eastern Glass Lizard</a:t>
            </a:r>
          </a:p>
          <a:p>
            <a:pPr lvl="1"/>
            <a:r>
              <a:rPr lang="en-US" dirty="0">
                <a:solidFill>
                  <a:schemeClr val="bg2">
                    <a:lumMod val="50000"/>
                    <a:lumOff val="50000"/>
                  </a:schemeClr>
                </a:solidFill>
              </a:rPr>
              <a:t>Eastern </a:t>
            </a:r>
            <a:r>
              <a:rPr lang="en-US" dirty="0" err="1">
                <a:solidFill>
                  <a:schemeClr val="bg2">
                    <a:lumMod val="50000"/>
                    <a:lumOff val="50000"/>
                  </a:schemeClr>
                </a:solidFill>
              </a:rPr>
              <a:t>Narrowmouth</a:t>
            </a:r>
            <a:r>
              <a:rPr lang="en-US" dirty="0">
                <a:solidFill>
                  <a:schemeClr val="bg2">
                    <a:lumMod val="50000"/>
                    <a:lumOff val="50000"/>
                  </a:schemeClr>
                </a:solidFill>
              </a:rPr>
              <a:t> Toad</a:t>
            </a:r>
          </a:p>
          <a:p>
            <a:pPr lvl="1"/>
            <a:r>
              <a:rPr lang="en-US" dirty="0">
                <a:solidFill>
                  <a:schemeClr val="bg2">
                    <a:lumMod val="50000"/>
                    <a:lumOff val="50000"/>
                  </a:schemeClr>
                </a:solidFill>
              </a:rPr>
              <a:t>Fence/prairie/plateau Lizard</a:t>
            </a:r>
          </a:p>
          <a:p>
            <a:pPr lvl="1"/>
            <a:r>
              <a:rPr lang="en-US" dirty="0">
                <a:solidFill>
                  <a:schemeClr val="bg2">
                    <a:lumMod val="50000"/>
                    <a:lumOff val="50000"/>
                  </a:schemeClr>
                </a:solidFill>
              </a:rPr>
              <a:t>Slender Glass Lizard</a:t>
            </a:r>
          </a:p>
          <a:p>
            <a:pPr lvl="1"/>
            <a:r>
              <a:rPr lang="en-US" dirty="0">
                <a:solidFill>
                  <a:schemeClr val="bg2">
                    <a:lumMod val="50000"/>
                    <a:lumOff val="50000"/>
                  </a:schemeClr>
                </a:solidFill>
              </a:rPr>
              <a:t>Greater Siren</a:t>
            </a:r>
          </a:p>
          <a:p>
            <a:pPr lvl="1"/>
            <a:r>
              <a:rPr lang="en-US" dirty="0">
                <a:solidFill>
                  <a:schemeClr val="bg2">
                    <a:lumMod val="50000"/>
                    <a:lumOff val="50000"/>
                  </a:schemeClr>
                </a:solidFill>
              </a:rPr>
              <a:t>Loggerhead</a:t>
            </a:r>
          </a:p>
          <a:p>
            <a:pPr lvl="1"/>
            <a:r>
              <a:rPr lang="en-US" dirty="0">
                <a:solidFill>
                  <a:schemeClr val="bg2">
                    <a:lumMod val="50000"/>
                    <a:lumOff val="50000"/>
                  </a:schemeClr>
                </a:solidFill>
              </a:rPr>
              <a:t>Marbled Salamander</a:t>
            </a:r>
          </a:p>
          <a:p>
            <a:pPr lvl="1"/>
            <a:r>
              <a:rPr lang="en-US" dirty="0">
                <a:solidFill>
                  <a:schemeClr val="bg2">
                    <a:lumMod val="50000"/>
                    <a:lumOff val="50000"/>
                  </a:schemeClr>
                </a:solidFill>
              </a:rPr>
              <a:t>Ornate Chorus Frog</a:t>
            </a:r>
          </a:p>
          <a:p>
            <a:pPr lvl="1"/>
            <a:r>
              <a:rPr lang="en-US" dirty="0">
                <a:solidFill>
                  <a:schemeClr val="bg2">
                    <a:lumMod val="50000"/>
                    <a:lumOff val="50000"/>
                  </a:schemeClr>
                </a:solidFill>
              </a:rPr>
              <a:t>Pine Woods </a:t>
            </a:r>
            <a:r>
              <a:rPr lang="en-US" dirty="0" err="1">
                <a:solidFill>
                  <a:schemeClr val="bg2">
                    <a:lumMod val="50000"/>
                    <a:lumOff val="50000"/>
                  </a:schemeClr>
                </a:solidFill>
              </a:rPr>
              <a:t>Treefrog</a:t>
            </a:r>
            <a:endParaRPr lang="en-US" dirty="0">
              <a:solidFill>
                <a:schemeClr val="bg2">
                  <a:lumMod val="50000"/>
                  <a:lumOff val="50000"/>
                </a:schemeClr>
              </a:solidFill>
            </a:endParaRPr>
          </a:p>
          <a:p>
            <a:pPr lvl="1"/>
            <a:r>
              <a:rPr lang="en-US" dirty="0">
                <a:solidFill>
                  <a:schemeClr val="bg2">
                    <a:lumMod val="50000"/>
                    <a:lumOff val="50000"/>
                  </a:schemeClr>
                </a:solidFill>
              </a:rPr>
              <a:t>Six-lined Racerunner</a:t>
            </a:r>
          </a:p>
          <a:p>
            <a:pPr lvl="1"/>
            <a:r>
              <a:rPr lang="en-US" dirty="0">
                <a:solidFill>
                  <a:schemeClr val="bg2">
                    <a:lumMod val="50000"/>
                    <a:lumOff val="50000"/>
                  </a:schemeClr>
                </a:solidFill>
              </a:rPr>
              <a:t>Southern Chorus Frog</a:t>
            </a:r>
          </a:p>
          <a:p>
            <a:pPr lvl="1"/>
            <a:r>
              <a:rPr lang="en-US" dirty="0">
                <a:solidFill>
                  <a:schemeClr val="bg2">
                    <a:lumMod val="50000"/>
                    <a:lumOff val="50000"/>
                  </a:schemeClr>
                </a:solidFill>
              </a:rPr>
              <a:t>Southern Leopard Frog</a:t>
            </a:r>
          </a:p>
          <a:p>
            <a:pPr lvl="1"/>
            <a:r>
              <a:rPr lang="en-US" dirty="0">
                <a:solidFill>
                  <a:schemeClr val="bg2">
                    <a:lumMod val="50000"/>
                    <a:lumOff val="50000"/>
                  </a:schemeClr>
                </a:solidFill>
              </a:rPr>
              <a:t>Spotted Salamander</a:t>
            </a:r>
          </a:p>
          <a:p>
            <a:pPr lvl="1"/>
            <a:r>
              <a:rPr lang="en-US" dirty="0">
                <a:solidFill>
                  <a:schemeClr val="bg2">
                    <a:lumMod val="50000"/>
                    <a:lumOff val="50000"/>
                  </a:schemeClr>
                </a:solidFill>
              </a:rPr>
              <a:t>Spotted Turtle</a:t>
            </a:r>
          </a:p>
          <a:p>
            <a:endParaRPr lang="en-US" dirty="0">
              <a:solidFill>
                <a:schemeClr val="bg2">
                  <a:lumMod val="50000"/>
                  <a:lumOff val="50000"/>
                </a:schemeClr>
              </a:solidFill>
            </a:endParaRPr>
          </a:p>
        </p:txBody>
      </p:sp>
      <p:grpSp>
        <p:nvGrpSpPr>
          <p:cNvPr id="4" name="Group 10"/>
          <p:cNvGrpSpPr/>
          <p:nvPr/>
        </p:nvGrpSpPr>
        <p:grpSpPr>
          <a:xfrm>
            <a:off x="2662989" y="1524000"/>
            <a:ext cx="4804610" cy="4749110"/>
            <a:chOff x="2662989" y="1524000"/>
            <a:chExt cx="4804610" cy="474911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662989" y="1524000"/>
              <a:ext cx="3848100" cy="4716962"/>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grpSp>
          <p:nvGrpSpPr>
            <p:cNvPr id="6" name="Group 5"/>
            <p:cNvGrpSpPr/>
            <p:nvPr/>
          </p:nvGrpSpPr>
          <p:grpSpPr>
            <a:xfrm>
              <a:off x="6781800" y="1676400"/>
              <a:ext cx="685799" cy="4596710"/>
              <a:chOff x="8382001" y="1514729"/>
              <a:chExt cx="685799" cy="4596710"/>
            </a:xfrm>
          </p:grpSpPr>
          <p:pic>
            <p:nvPicPr>
              <p:cNvPr id="7" name="Picture 6" descr="C:\Users\GRANDJB\Desktop\Color bar.pn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r="36107"/>
              <a:stretch/>
            </p:blipFill>
            <p:spPr bwMode="auto">
              <a:xfrm>
                <a:off x="8382001" y="1514729"/>
                <a:ext cx="685799" cy="459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8451428" y="1524000"/>
                <a:ext cx="546945" cy="307777"/>
              </a:xfrm>
              <a:prstGeom prst="rect">
                <a:avLst/>
              </a:prstGeom>
              <a:solidFill>
                <a:schemeClr val="bg1"/>
              </a:solidFill>
              <a:ln>
                <a:noFill/>
              </a:ln>
            </p:spPr>
            <p:txBody>
              <a:bodyPr wrap="none" rtlCol="0">
                <a:spAutoFit/>
              </a:bodyPr>
              <a:lstStyle/>
              <a:p>
                <a:r>
                  <a:rPr lang="en-US" sz="1400" dirty="0" smtClean="0"/>
                  <a:t>High</a:t>
                </a:r>
              </a:p>
            </p:txBody>
          </p:sp>
          <p:sp>
            <p:nvSpPr>
              <p:cNvPr id="10" name="TextBox 9"/>
              <p:cNvSpPr txBox="1"/>
              <p:nvPr/>
            </p:nvSpPr>
            <p:spPr>
              <a:xfrm>
                <a:off x="8472267" y="5715000"/>
                <a:ext cx="505267" cy="307777"/>
              </a:xfrm>
              <a:prstGeom prst="rect">
                <a:avLst/>
              </a:prstGeom>
              <a:noFill/>
              <a:ln>
                <a:noFill/>
              </a:ln>
            </p:spPr>
            <p:txBody>
              <a:bodyPr wrap="none" rtlCol="0">
                <a:spAutoFit/>
              </a:bodyPr>
              <a:lstStyle/>
              <a:p>
                <a:r>
                  <a:rPr lang="en-US" sz="1400" dirty="0" smtClean="0"/>
                  <a:t>Low</a:t>
                </a:r>
              </a:p>
            </p:txBody>
          </p:sp>
        </p:grpSp>
      </p:grpSp>
    </p:spTree>
    <p:extLst>
      <p:ext uri="{BB962C8B-B14F-4D97-AF65-F5344CB8AC3E}">
        <p14:creationId xmlns:p14="http://schemas.microsoft.com/office/powerpoint/2010/main" xmlns="" val="33065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427318" y="1219200"/>
            <a:ext cx="3848100" cy="4913313"/>
          </a:xfrm>
        </p:spPr>
        <p:txBody>
          <a:bodyPr>
            <a:normAutofit/>
          </a:bodyPr>
          <a:lstStyle/>
          <a:p>
            <a:endParaRPr lang="en-US"/>
          </a:p>
        </p:txBody>
      </p:sp>
      <p:pic>
        <p:nvPicPr>
          <p:cNvPr id="8196" name="Picture 4"/>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114800" y="1295400"/>
            <a:ext cx="3779618" cy="4632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8195"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305300" y="1447759"/>
            <a:ext cx="3779618" cy="4693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8194" name="Picture 2"/>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4495800" y="1661100"/>
            <a:ext cx="3779618" cy="4633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5" name="Title 4"/>
          <p:cNvSpPr>
            <a:spLocks noGrp="1"/>
          </p:cNvSpPr>
          <p:nvPr>
            <p:ph type="title"/>
          </p:nvPr>
        </p:nvSpPr>
        <p:spPr/>
        <p:txBody>
          <a:bodyPr/>
          <a:lstStyle/>
          <a:p>
            <a:r>
              <a:rPr lang="en-US" dirty="0"/>
              <a:t>Socioeconomic values</a:t>
            </a:r>
          </a:p>
        </p:txBody>
      </p:sp>
      <p:sp>
        <p:nvSpPr>
          <p:cNvPr id="6" name="Content Placeholder 5"/>
          <p:cNvSpPr>
            <a:spLocks noGrp="1"/>
          </p:cNvSpPr>
          <p:nvPr>
            <p:ph sz="half" idx="1"/>
          </p:nvPr>
        </p:nvSpPr>
        <p:spPr/>
        <p:txBody>
          <a:bodyPr>
            <a:normAutofit/>
          </a:bodyPr>
          <a:lstStyle/>
          <a:p>
            <a:r>
              <a:rPr lang="en-US" sz="2400" dirty="0" smtClean="0"/>
              <a:t>Integrates dynamics</a:t>
            </a:r>
          </a:p>
          <a:p>
            <a:r>
              <a:rPr lang="en-US" sz="2400" dirty="0" smtClean="0"/>
              <a:t>Water </a:t>
            </a:r>
            <a:r>
              <a:rPr lang="en-US" sz="2400" dirty="0"/>
              <a:t>quality</a:t>
            </a:r>
          </a:p>
          <a:p>
            <a:pPr lvl="1"/>
            <a:r>
              <a:rPr lang="en-US" sz="2000" dirty="0"/>
              <a:t>Agriculture</a:t>
            </a:r>
          </a:p>
          <a:p>
            <a:pPr lvl="1"/>
            <a:r>
              <a:rPr lang="en-US" sz="2000" dirty="0"/>
              <a:t>Urban</a:t>
            </a:r>
          </a:p>
          <a:p>
            <a:pPr lvl="1"/>
            <a:r>
              <a:rPr lang="en-US" sz="2000" dirty="0"/>
              <a:t>Early successional</a:t>
            </a:r>
          </a:p>
          <a:p>
            <a:r>
              <a:rPr lang="en-US" sz="2400" dirty="0"/>
              <a:t>Production value</a:t>
            </a:r>
          </a:p>
        </p:txBody>
      </p:sp>
      <p:grpSp>
        <p:nvGrpSpPr>
          <p:cNvPr id="2" name="Group 7"/>
          <p:cNvGrpSpPr/>
          <p:nvPr/>
        </p:nvGrpSpPr>
        <p:grpSpPr>
          <a:xfrm>
            <a:off x="8382001" y="1514729"/>
            <a:ext cx="685799" cy="4596710"/>
            <a:chOff x="8382001" y="1514729"/>
            <a:chExt cx="685799" cy="4596710"/>
          </a:xfrm>
        </p:grpSpPr>
        <p:pic>
          <p:nvPicPr>
            <p:cNvPr id="9" name="Picture 8" descr="C:\Users\GRANDJB\Desktop\Color bar.pn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r="36107"/>
            <a:stretch/>
          </p:blipFill>
          <p:spPr bwMode="auto">
            <a:xfrm>
              <a:off x="8382001" y="1514729"/>
              <a:ext cx="685799" cy="459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8451428" y="1524000"/>
              <a:ext cx="546945" cy="307777"/>
            </a:xfrm>
            <a:prstGeom prst="rect">
              <a:avLst/>
            </a:prstGeom>
            <a:solidFill>
              <a:schemeClr val="bg1"/>
            </a:solidFill>
            <a:ln>
              <a:noFill/>
            </a:ln>
          </p:spPr>
          <p:txBody>
            <a:bodyPr wrap="none" rtlCol="0">
              <a:spAutoFit/>
            </a:bodyPr>
            <a:lstStyle/>
            <a:p>
              <a:r>
                <a:rPr lang="en-US" sz="1400" dirty="0" smtClean="0"/>
                <a:t>High</a:t>
              </a:r>
            </a:p>
          </p:txBody>
        </p:sp>
        <p:sp>
          <p:nvSpPr>
            <p:cNvPr id="11" name="TextBox 10"/>
            <p:cNvSpPr txBox="1"/>
            <p:nvPr/>
          </p:nvSpPr>
          <p:spPr>
            <a:xfrm>
              <a:off x="8472267" y="5715000"/>
              <a:ext cx="505267" cy="307777"/>
            </a:xfrm>
            <a:prstGeom prst="rect">
              <a:avLst/>
            </a:prstGeom>
            <a:noFill/>
            <a:ln>
              <a:noFill/>
            </a:ln>
          </p:spPr>
          <p:txBody>
            <a:bodyPr wrap="none" rtlCol="0">
              <a:spAutoFit/>
            </a:bodyPr>
            <a:lstStyle/>
            <a:p>
              <a:r>
                <a:rPr lang="en-US" sz="1400" dirty="0" smtClean="0"/>
                <a:t>Low</a:t>
              </a:r>
            </a:p>
          </p:txBody>
        </p:sp>
      </p:grpSp>
    </p:spTree>
    <p:extLst>
      <p:ext uri="{BB962C8B-B14F-4D97-AF65-F5344CB8AC3E}">
        <p14:creationId xmlns:p14="http://schemas.microsoft.com/office/powerpoint/2010/main" xmlns="" val="9615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Overall value (utility)</a:t>
            </a:r>
            <a:endParaRPr lang="en-US" dirty="0"/>
          </a:p>
        </p:txBody>
      </p:sp>
      <p:pic>
        <p:nvPicPr>
          <p:cNvPr id="9218"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286000" y="1447800"/>
            <a:ext cx="4201297" cy="5181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grpSp>
        <p:nvGrpSpPr>
          <p:cNvPr id="2" name="Group 3"/>
          <p:cNvGrpSpPr/>
          <p:nvPr/>
        </p:nvGrpSpPr>
        <p:grpSpPr>
          <a:xfrm>
            <a:off x="6781800" y="1676400"/>
            <a:ext cx="685799" cy="4596710"/>
            <a:chOff x="8382001" y="1514729"/>
            <a:chExt cx="685799" cy="4596710"/>
          </a:xfrm>
        </p:grpSpPr>
        <p:pic>
          <p:nvPicPr>
            <p:cNvPr id="6" name="Picture 5" descr="C:\Users\GRANDJB\Desktop\Color bar.pn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r="36107"/>
            <a:stretch/>
          </p:blipFill>
          <p:spPr bwMode="auto">
            <a:xfrm>
              <a:off x="8382001" y="1514729"/>
              <a:ext cx="685799" cy="459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8451428" y="1524000"/>
              <a:ext cx="546945" cy="307777"/>
            </a:xfrm>
            <a:prstGeom prst="rect">
              <a:avLst/>
            </a:prstGeom>
            <a:solidFill>
              <a:schemeClr val="bg1"/>
            </a:solidFill>
            <a:ln>
              <a:noFill/>
            </a:ln>
          </p:spPr>
          <p:txBody>
            <a:bodyPr wrap="none" rtlCol="0">
              <a:spAutoFit/>
            </a:bodyPr>
            <a:lstStyle/>
            <a:p>
              <a:r>
                <a:rPr lang="en-US" sz="1400" dirty="0" smtClean="0"/>
                <a:t>High</a:t>
              </a:r>
            </a:p>
          </p:txBody>
        </p:sp>
        <p:sp>
          <p:nvSpPr>
            <p:cNvPr id="8" name="TextBox 7"/>
            <p:cNvSpPr txBox="1"/>
            <p:nvPr/>
          </p:nvSpPr>
          <p:spPr>
            <a:xfrm>
              <a:off x="8472267" y="5715000"/>
              <a:ext cx="505267" cy="307777"/>
            </a:xfrm>
            <a:prstGeom prst="rect">
              <a:avLst/>
            </a:prstGeom>
            <a:noFill/>
            <a:ln>
              <a:noFill/>
            </a:ln>
          </p:spPr>
          <p:txBody>
            <a:bodyPr wrap="none" rtlCol="0">
              <a:spAutoFit/>
            </a:bodyPr>
            <a:lstStyle/>
            <a:p>
              <a:r>
                <a:rPr lang="en-US" sz="1400" dirty="0" smtClean="0"/>
                <a:t>Low</a:t>
              </a:r>
            </a:p>
          </p:txBody>
        </p:sp>
      </p:grpSp>
    </p:spTree>
    <p:extLst>
      <p:ext uri="{BB962C8B-B14F-4D97-AF65-F5344CB8AC3E}">
        <p14:creationId xmlns:p14="http://schemas.microsoft.com/office/powerpoint/2010/main" xmlns="" val="147703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Collaborative approach</a:t>
            </a:r>
            <a:endParaRPr lang="en-US" dirty="0"/>
          </a:p>
        </p:txBody>
      </p:sp>
      <p:sp>
        <p:nvSpPr>
          <p:cNvPr id="6" name="Content Placeholder 5"/>
          <p:cNvSpPr>
            <a:spLocks noGrp="1"/>
          </p:cNvSpPr>
          <p:nvPr>
            <p:ph idx="1"/>
          </p:nvPr>
        </p:nvSpPr>
        <p:spPr/>
        <p:txBody>
          <a:bodyPr/>
          <a:lstStyle/>
          <a:p>
            <a:r>
              <a:rPr lang="en-US" dirty="0" smtClean="0"/>
              <a:t>Landscape dynamics – 100yrs </a:t>
            </a:r>
            <a:br>
              <a:rPr lang="en-US" dirty="0" smtClean="0"/>
            </a:br>
            <a:r>
              <a:rPr lang="en-US" dirty="0" smtClean="0"/>
              <a:t>(</a:t>
            </a:r>
            <a:r>
              <a:rPr lang="en-US" dirty="0" smtClean="0">
                <a:solidFill>
                  <a:schemeClr val="accent1"/>
                </a:solidFill>
              </a:rPr>
              <a:t>NC </a:t>
            </a:r>
            <a:r>
              <a:rPr lang="en-US" dirty="0" err="1" smtClean="0">
                <a:solidFill>
                  <a:schemeClr val="accent1"/>
                </a:solidFill>
              </a:rPr>
              <a:t>CFWRU</a:t>
            </a:r>
            <a:r>
              <a:rPr lang="en-US" dirty="0" smtClean="0">
                <a:solidFill>
                  <a:schemeClr val="accent1"/>
                </a:solidFill>
              </a:rPr>
              <a:t> &amp; </a:t>
            </a:r>
            <a:r>
              <a:rPr lang="en-US" dirty="0" err="1" smtClean="0">
                <a:solidFill>
                  <a:schemeClr val="accent1"/>
                </a:solidFill>
              </a:rPr>
              <a:t>BaSIC</a:t>
            </a:r>
            <a:r>
              <a:rPr lang="en-US" dirty="0" smtClean="0"/>
              <a:t>)</a:t>
            </a:r>
          </a:p>
          <a:p>
            <a:pPr lvl="1"/>
            <a:r>
              <a:rPr lang="en-US" dirty="0" smtClean="0"/>
              <a:t>Climate change (3 Scenarios)</a:t>
            </a:r>
          </a:p>
          <a:p>
            <a:pPr lvl="1"/>
            <a:r>
              <a:rPr lang="en-US" dirty="0" smtClean="0"/>
              <a:t>Sea level rise (3 Scenarios)</a:t>
            </a:r>
          </a:p>
          <a:p>
            <a:pPr lvl="1"/>
            <a:r>
              <a:rPr lang="en-US" dirty="0" smtClean="0"/>
              <a:t>Urbanization (1 Scenario)</a:t>
            </a:r>
          </a:p>
          <a:p>
            <a:r>
              <a:rPr lang="en-US" dirty="0" smtClean="0"/>
              <a:t>Identification of focal species (</a:t>
            </a:r>
            <a:r>
              <a:rPr lang="en-US" dirty="0" err="1" smtClean="0">
                <a:solidFill>
                  <a:schemeClr val="accent1"/>
                </a:solidFill>
              </a:rPr>
              <a:t>ACJV</a:t>
            </a:r>
            <a:r>
              <a:rPr lang="en-US" dirty="0" smtClean="0">
                <a:solidFill>
                  <a:schemeClr val="accent1"/>
                </a:solidFill>
              </a:rPr>
              <a:t> &amp; AL </a:t>
            </a:r>
            <a:r>
              <a:rPr lang="en-US" dirty="0" err="1" smtClean="0">
                <a:solidFill>
                  <a:schemeClr val="accent1"/>
                </a:solidFill>
              </a:rPr>
              <a:t>CFWRU</a:t>
            </a:r>
            <a:r>
              <a:rPr lang="en-US" dirty="0" smtClean="0"/>
              <a:t>)</a:t>
            </a:r>
          </a:p>
          <a:p>
            <a:r>
              <a:rPr lang="en-US" dirty="0" smtClean="0"/>
              <a:t>Potential habitat for priority birds</a:t>
            </a:r>
            <a:br>
              <a:rPr lang="en-US" dirty="0" smtClean="0"/>
            </a:br>
            <a:r>
              <a:rPr lang="en-US" dirty="0" smtClean="0"/>
              <a:t> (</a:t>
            </a:r>
            <a:r>
              <a:rPr lang="en-US" dirty="0" smtClean="0">
                <a:solidFill>
                  <a:schemeClr val="accent1"/>
                </a:solidFill>
              </a:rPr>
              <a:t>NC </a:t>
            </a:r>
            <a:r>
              <a:rPr lang="en-US" dirty="0" err="1" smtClean="0">
                <a:solidFill>
                  <a:schemeClr val="accent1"/>
                </a:solidFill>
              </a:rPr>
              <a:t>CFWRU</a:t>
            </a:r>
            <a:r>
              <a:rPr lang="en-US" dirty="0" smtClean="0">
                <a:solidFill>
                  <a:schemeClr val="accent1"/>
                </a:solidFill>
              </a:rPr>
              <a:t> &amp; </a:t>
            </a:r>
            <a:r>
              <a:rPr lang="en-US" dirty="0" err="1" smtClean="0">
                <a:solidFill>
                  <a:schemeClr val="accent1"/>
                </a:solidFill>
              </a:rPr>
              <a:t>BaSIC</a:t>
            </a:r>
            <a:r>
              <a:rPr lang="en-US" dirty="0" smtClean="0"/>
              <a:t>) </a:t>
            </a:r>
          </a:p>
          <a:p>
            <a:r>
              <a:rPr lang="en-US" dirty="0" smtClean="0"/>
              <a:t>Modeling conservation priorities (</a:t>
            </a:r>
            <a:r>
              <a:rPr lang="en-US" dirty="0" smtClean="0">
                <a:solidFill>
                  <a:schemeClr val="accent1"/>
                </a:solidFill>
              </a:rPr>
              <a:t>AL </a:t>
            </a:r>
            <a:r>
              <a:rPr lang="en-US" dirty="0" err="1" smtClean="0">
                <a:solidFill>
                  <a:schemeClr val="accent1"/>
                </a:solidFill>
              </a:rPr>
              <a:t>CFWRU</a:t>
            </a:r>
            <a:r>
              <a:rPr lang="en-US" dirty="0" smtClean="0"/>
              <a:t>)</a:t>
            </a:r>
          </a:p>
          <a:p>
            <a:r>
              <a:rPr lang="en-US" dirty="0" smtClean="0"/>
              <a:t>Delineating focal areas (</a:t>
            </a:r>
            <a:r>
              <a:rPr lang="en-US" dirty="0" err="1" smtClean="0">
                <a:solidFill>
                  <a:schemeClr val="accent1"/>
                </a:solidFill>
              </a:rPr>
              <a:t>ACJV</a:t>
            </a:r>
            <a:r>
              <a:rPr lang="en-US" dirty="0" smtClean="0">
                <a:solidFill>
                  <a:schemeClr val="accent1"/>
                </a:solidFill>
              </a:rPr>
              <a:t> &amp; AL </a:t>
            </a:r>
            <a:r>
              <a:rPr lang="en-US" dirty="0" err="1" smtClean="0">
                <a:solidFill>
                  <a:schemeClr val="accent1"/>
                </a:solidFill>
              </a:rPr>
              <a:t>CFWRU</a:t>
            </a:r>
            <a:r>
              <a:rPr lang="en-US" dirty="0" smtClean="0"/>
              <a:t>)</a:t>
            </a:r>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6" end="6"/>
                                            </p:txEl>
                                          </p:spTgt>
                                        </p:tgtEl>
                                        <p:attrNameLst>
                                          <p:attrName>style.fontStyle</p:attrName>
                                        </p:attrNameLst>
                                      </p:cBhvr>
                                      <p:to>
                                        <p:strVal val="normal"/>
                                      </p:to>
                                    </p:set>
                                    <p:set>
                                      <p:cBhvr override="childStyle">
                                        <p:cTn id="7" dur="indefinite"/>
                                        <p:tgtEl>
                                          <p:spTgt spid="6">
                                            <p:txEl>
                                              <p:pRg st="6" end="6"/>
                                            </p:txEl>
                                          </p:spTgt>
                                        </p:tgtEl>
                                        <p:attrNameLst>
                                          <p:attrName>style.fontWeight</p:attrName>
                                        </p:attrNameLst>
                                      </p:cBhvr>
                                      <p:to>
                                        <p:strVal val="bold"/>
                                      </p:to>
                                    </p:set>
                                    <p:set>
                                      <p:cBhvr override="childStyle">
                                        <p:cTn id="8" dur="indefinite"/>
                                        <p:tgtEl>
                                          <p:spTgt spid="6">
                                            <p:txEl>
                                              <p:pRg st="6" end="6"/>
                                            </p:txEl>
                                          </p:spTgt>
                                        </p:tgtEl>
                                        <p:attrNameLst>
                                          <p:attrName>style.textDecorationUnderline</p:attrName>
                                        </p:attrNameLst>
                                      </p:cBhvr>
                                      <p:to>
                                        <p:strVal val="false"/>
                                      </p:to>
                                    </p:set>
                                  </p:childTnLst>
                                </p:cTn>
                              </p:par>
                              <p:par>
                                <p:cTn id="9" presetID="5" presetClass="emph" presetSubtype="1" nodeType="withEffect">
                                  <p:stCondLst>
                                    <p:cond delay="0"/>
                                  </p:stCondLst>
                                  <p:childTnLst>
                                    <p:set>
                                      <p:cBhvr override="childStyle">
                                        <p:cTn id="10" dur="indefinite"/>
                                        <p:tgtEl>
                                          <p:spTgt spid="6">
                                            <p:txEl>
                                              <p:pRg st="7" end="7"/>
                                            </p:txEl>
                                          </p:spTgt>
                                        </p:tgtEl>
                                        <p:attrNameLst>
                                          <p:attrName>style.fontStyle</p:attrName>
                                        </p:attrNameLst>
                                      </p:cBhvr>
                                      <p:to>
                                        <p:strVal val="normal"/>
                                      </p:to>
                                    </p:set>
                                    <p:set>
                                      <p:cBhvr override="childStyle">
                                        <p:cTn id="11" dur="indefinite"/>
                                        <p:tgtEl>
                                          <p:spTgt spid="6">
                                            <p:txEl>
                                              <p:pRg st="7" end="7"/>
                                            </p:txEl>
                                          </p:spTgt>
                                        </p:tgtEl>
                                        <p:attrNameLst>
                                          <p:attrName>style.fontWeight</p:attrName>
                                        </p:attrNameLst>
                                      </p:cBhvr>
                                      <p:to>
                                        <p:strVal val="bold"/>
                                      </p:to>
                                    </p:set>
                                    <p:set>
                                      <p:cBhvr override="childStyle">
                                        <p:cTn id="12" dur="indefinite"/>
                                        <p:tgtEl>
                                          <p:spTgt spid="6">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costs - budget limitation</a:t>
            </a:r>
            <a:endParaRPr lang="en-US" dirty="0"/>
          </a:p>
        </p:txBody>
      </p:sp>
      <p:sp>
        <p:nvSpPr>
          <p:cNvPr id="4" name="Content Placeholder 3"/>
          <p:cNvSpPr>
            <a:spLocks noGrp="1"/>
          </p:cNvSpPr>
          <p:nvPr>
            <p:ph sz="half" idx="1"/>
          </p:nvPr>
        </p:nvSpPr>
        <p:spPr>
          <a:xfrm>
            <a:off x="838200" y="1447800"/>
            <a:ext cx="3848100" cy="4913313"/>
          </a:xfrm>
        </p:spPr>
        <p:txBody>
          <a:bodyPr/>
          <a:lstStyle/>
          <a:p>
            <a:r>
              <a:rPr lang="en-US" dirty="0" smtClean="0"/>
              <a:t>Simple approach</a:t>
            </a:r>
          </a:p>
          <a:p>
            <a:r>
              <a:rPr lang="en-US" dirty="0" smtClean="0"/>
              <a:t>Cost </a:t>
            </a:r>
            <a:r>
              <a:rPr lang="en-US" dirty="0" smtClean="0">
                <a:sym typeface="Symbol"/>
              </a:rPr>
              <a:t> acres restored</a:t>
            </a:r>
            <a:endParaRPr lang="en-US" dirty="0" smtClean="0"/>
          </a:p>
          <a:p>
            <a:r>
              <a:rPr lang="en-US" dirty="0" smtClean="0"/>
              <a:t>Highest marginal value</a:t>
            </a:r>
          </a:p>
          <a:p>
            <a:pPr lvl="1"/>
            <a:r>
              <a:rPr lang="en-US" dirty="0" smtClean="0"/>
              <a:t>Dynamic </a:t>
            </a:r>
          </a:p>
          <a:p>
            <a:r>
              <a:rPr lang="en-US" dirty="0" smtClean="0"/>
              <a:t>Start with highest value and spend to annual budget limit </a:t>
            </a:r>
          </a:p>
        </p:txBody>
      </p:sp>
      <p:pic>
        <p:nvPicPr>
          <p:cNvPr id="29" name="Picture 2" descr="C:\MLScripts\SALCC\Heuristic\graphics\Crop\1Proto_U10_1.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0" name="Picture 12" descr="C:\MLScripts\SALCC\Heuristic\graphics\Crop\1Proto_U10_2.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1" name="Picture 17" descr="C:\MLScripts\SALCC\Heuristic\graphics\Crop\1Proto_U10_3.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2" name="Picture 18" descr="C:\MLScripts\SALCC\Heuristic\graphics\Crop\1Proto_U10_4.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3" name="Picture 22" descr="C:\MLScripts\SALCC\Heuristic\graphics\Crop\1Proto_U10_5.pn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4" name="Picture 23" descr="C:\MLScripts\SALCC\Heuristic\graphics\Crop\1Proto_U10_6.pn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5" name="Picture 24" descr="C:\MLScripts\SALCC\Heuristic\graphics\Crop\1Proto_U10_7.pn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6" name="Picture 25" descr="C:\MLScripts\SALCC\Heuristic\graphics\Crop\1Proto_U10_8.pn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7" name="Picture 26" descr="C:\MLScripts\SALCC\Heuristic\graphics\Crop\1Proto_U10_9.png"/>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8" name="Picture 3" descr="C:\MLScripts\SALCC\Heuristic\graphics\Crop\1Proto_U10_10.png"/>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39" name="Picture 4" descr="C:\MLScripts\SALCC\Heuristic\graphics\Crop\1Proto_U10_11.png"/>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0" name="Picture 5" descr="C:\MLScripts\SALCC\Heuristic\graphics\Crop\1Proto_U10_12.png"/>
          <p:cNvPicPr>
            <a:picLocks noChangeAspect="1"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1" name="Picture 6" descr="C:\MLScripts\SALCC\Heuristic\graphics\Crop\1Proto_U10_13.png"/>
          <p:cNvPicPr>
            <a:picLocks noChangeAspect="1"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2" name="Picture 7" descr="C:\MLScripts\SALCC\Heuristic\graphics\Crop\1Proto_U10_14.png"/>
          <p:cNvPicPr>
            <a:picLocks noChangeAspect="1" noChangeArrowheads="1"/>
          </p:cNvPicPr>
          <p:nvPr/>
        </p:nvPicPr>
        <p:blipFill>
          <a:blip r:embed="rId16"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3" name="Picture 8" descr="C:\MLScripts\SALCC\Heuristic\graphics\Crop\1Proto_U10_15.png"/>
          <p:cNvPicPr>
            <a:picLocks noChangeAspect="1" noChangeArrowheads="1"/>
          </p:cNvPicPr>
          <p:nvPr/>
        </p:nvPicPr>
        <p:blipFill>
          <a:blip r:embed="rId17"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4" name="Picture 9" descr="C:\MLScripts\SALCC\Heuristic\graphics\Crop\1Proto_U10_16.png"/>
          <p:cNvPicPr>
            <a:picLocks noChangeAspect="1" noChangeArrowheads="1"/>
          </p:cNvPicPr>
          <p:nvPr/>
        </p:nvPicPr>
        <p:blipFill>
          <a:blip r:embed="rId18"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5" name="Picture 10" descr="C:\MLScripts\SALCC\Heuristic\graphics\Crop\1Proto_U10_17.png"/>
          <p:cNvPicPr>
            <a:picLocks noChangeAspect="1" noChangeArrowheads="1"/>
          </p:cNvPicPr>
          <p:nvPr/>
        </p:nvPicPr>
        <p:blipFill>
          <a:blip r:embed="rId19"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6" name="Picture 11" descr="C:\MLScripts\SALCC\Heuristic\graphics\Crop\1Proto_U10_18.png"/>
          <p:cNvPicPr>
            <a:picLocks noChangeAspect="1" noChangeArrowheads="1"/>
          </p:cNvPicPr>
          <p:nvPr/>
        </p:nvPicPr>
        <p:blipFill>
          <a:blip r:embed="rId20"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7" name="Picture 13" descr="C:\MLScripts\SALCC\Heuristic\graphics\Crop\1Proto_U10_19.png"/>
          <p:cNvPicPr>
            <a:picLocks noChangeAspect="1" noChangeArrowheads="1"/>
          </p:cNvPicPr>
          <p:nvPr/>
        </p:nvPicPr>
        <p:blipFill>
          <a:blip r:embed="rId21"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8" name="Picture 14" descr="C:\MLScripts\SALCC\Heuristic\graphics\Crop\1Proto_U10_20.png"/>
          <p:cNvPicPr>
            <a:picLocks noChangeAspect="1" noChangeArrowheads="1"/>
          </p:cNvPicPr>
          <p:nvPr/>
        </p:nvPicPr>
        <p:blipFill>
          <a:blip r:embed="rId22"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49" name="Picture 15" descr="C:\MLScripts\SALCC\Heuristic\graphics\Crop\1Proto_U10_21.png"/>
          <p:cNvPicPr>
            <a:picLocks noChangeAspect="1" noChangeArrowheads="1"/>
          </p:cNvPicPr>
          <p:nvPr/>
        </p:nvPicPr>
        <p:blipFill>
          <a:blip r:embed="rId23"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50" name="Picture 16" descr="C:\MLScripts\SALCC\Heuristic\graphics\Crop\1Proto_U10_22.png"/>
          <p:cNvPicPr>
            <a:picLocks noChangeAspect="1" noChangeArrowheads="1"/>
          </p:cNvPicPr>
          <p:nvPr/>
        </p:nvPicPr>
        <p:blipFill>
          <a:blip r:embed="rId24"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51" name="Picture 19" descr="C:\MLScripts\SALCC\Heuristic\graphics\Crop\1Proto_U10_23.png"/>
          <p:cNvPicPr>
            <a:picLocks noChangeAspect="1" noChangeArrowheads="1"/>
          </p:cNvPicPr>
          <p:nvPr/>
        </p:nvPicPr>
        <p:blipFill>
          <a:blip r:embed="rId25"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52" name="Picture 20" descr="C:\MLScripts\SALCC\Heuristic\graphics\Crop\1Proto_U10_24.png"/>
          <p:cNvPicPr>
            <a:picLocks noChangeAspect="1" noChangeArrowheads="1"/>
          </p:cNvPicPr>
          <p:nvPr/>
        </p:nvPicPr>
        <p:blipFill>
          <a:blip r:embed="rId26"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pic>
        <p:nvPicPr>
          <p:cNvPr id="53" name="Picture 21" descr="C:\MLScripts\SALCC\Heuristic\graphics\Crop\1Proto_U10_25.png"/>
          <p:cNvPicPr>
            <a:picLocks noChangeAspect="1" noChangeArrowheads="1"/>
          </p:cNvPicPr>
          <p:nvPr/>
        </p:nvPicPr>
        <p:blipFill>
          <a:blip r:embed="rId27" cstate="screen">
            <a:extLst>
              <a:ext uri="{28A0092B-C50C-407E-A947-70E740481C1C}">
                <a14:useLocalDpi xmlns:a14="http://schemas.microsoft.com/office/drawing/2010/main" xmlns=""/>
              </a:ext>
            </a:extLst>
          </a:blip>
          <a:srcRect/>
          <a:stretch>
            <a:fillRect/>
          </a:stretch>
        </p:blipFill>
        <p:spPr bwMode="auto">
          <a:xfrm>
            <a:off x="4481036" y="1295400"/>
            <a:ext cx="3672364" cy="4589145"/>
          </a:xfrm>
          <a:prstGeom prst="rect">
            <a:avLst/>
          </a:prstGeom>
          <a:ln w="3175">
            <a:solidFill>
              <a:schemeClr val="tx2">
                <a:lumMod val="50000"/>
              </a:schemeClr>
            </a:solidFill>
          </a:ln>
          <a:effectLst>
            <a:outerShdw blurRad="50800" dist="38100" dir="2700000" algn="tl" rotWithShape="0">
              <a:prstClr val="black">
                <a:alpha val="40000"/>
              </a:prstClr>
            </a:outerShdw>
          </a:effectLst>
        </p:spPr>
      </p:pic>
      <p:grpSp>
        <p:nvGrpSpPr>
          <p:cNvPr id="3" name="Group 53"/>
          <p:cNvGrpSpPr/>
          <p:nvPr/>
        </p:nvGrpSpPr>
        <p:grpSpPr>
          <a:xfrm>
            <a:off x="8305800" y="1295400"/>
            <a:ext cx="685799" cy="4596710"/>
            <a:chOff x="8382001" y="1514729"/>
            <a:chExt cx="685799" cy="4596710"/>
          </a:xfrm>
        </p:grpSpPr>
        <p:pic>
          <p:nvPicPr>
            <p:cNvPr id="55" name="Picture 54" descr="C:\Users\GRANDJB\Desktop\Color bar.png"/>
            <p:cNvPicPr>
              <a:picLocks noChangeAspect="1" noChangeArrowheads="1"/>
            </p:cNvPicPr>
            <p:nvPr/>
          </p:nvPicPr>
          <p:blipFill rotWithShape="1">
            <a:blip r:embed="rId28" cstate="screen">
              <a:extLst>
                <a:ext uri="{28A0092B-C50C-407E-A947-70E740481C1C}">
                  <a14:useLocalDpi xmlns:a14="http://schemas.microsoft.com/office/drawing/2010/main" xmlns=""/>
                </a:ext>
              </a:extLst>
            </a:blip>
            <a:srcRect r="36107"/>
            <a:stretch/>
          </p:blipFill>
          <p:spPr bwMode="auto">
            <a:xfrm>
              <a:off x="8382001" y="1514729"/>
              <a:ext cx="685799" cy="459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6" name="TextBox 55"/>
            <p:cNvSpPr txBox="1"/>
            <p:nvPr/>
          </p:nvSpPr>
          <p:spPr>
            <a:xfrm>
              <a:off x="8451428" y="1524000"/>
              <a:ext cx="546945" cy="307777"/>
            </a:xfrm>
            <a:prstGeom prst="rect">
              <a:avLst/>
            </a:prstGeom>
            <a:solidFill>
              <a:schemeClr val="bg1"/>
            </a:solidFill>
            <a:ln>
              <a:noFill/>
            </a:ln>
          </p:spPr>
          <p:txBody>
            <a:bodyPr wrap="none" rtlCol="0">
              <a:spAutoFit/>
            </a:bodyPr>
            <a:lstStyle/>
            <a:p>
              <a:r>
                <a:rPr lang="en-US" sz="1400" dirty="0" smtClean="0"/>
                <a:t>High</a:t>
              </a:r>
            </a:p>
          </p:txBody>
        </p:sp>
        <p:sp>
          <p:nvSpPr>
            <p:cNvPr id="57" name="TextBox 56"/>
            <p:cNvSpPr txBox="1"/>
            <p:nvPr/>
          </p:nvSpPr>
          <p:spPr>
            <a:xfrm>
              <a:off x="8472267" y="5715000"/>
              <a:ext cx="505267" cy="307777"/>
            </a:xfrm>
            <a:prstGeom prst="rect">
              <a:avLst/>
            </a:prstGeom>
            <a:noFill/>
            <a:ln>
              <a:noFill/>
            </a:ln>
          </p:spPr>
          <p:txBody>
            <a:bodyPr wrap="none" rtlCol="0">
              <a:spAutoFit/>
            </a:bodyPr>
            <a:lstStyle/>
            <a:p>
              <a:r>
                <a:rPr lang="en-US" sz="1400" dirty="0" smtClean="0"/>
                <a:t>Low</a:t>
              </a:r>
            </a:p>
          </p:txBody>
        </p:sp>
      </p:grpSp>
    </p:spTree>
    <p:extLst>
      <p:ext uri="{BB962C8B-B14F-4D97-AF65-F5344CB8AC3E}">
        <p14:creationId xmlns:p14="http://schemas.microsoft.com/office/powerpoint/2010/main" xmlns="" val="240929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00"/>
                                  </p:stCondLst>
                                  <p:childTnLst>
                                    <p:set>
                                      <p:cBhvr>
                                        <p:cTn id="11" dur="1" fill="hold">
                                          <p:stCondLst>
                                            <p:cond delay="0"/>
                                          </p:stCondLst>
                                        </p:cTn>
                                        <p:tgtEl>
                                          <p:spTgt spid="30"/>
                                        </p:tgtEl>
                                        <p:attrNameLst>
                                          <p:attrName>style.visibility</p:attrName>
                                        </p:attrNameLst>
                                      </p:cBhvr>
                                      <p:to>
                                        <p:strVal val="visible"/>
                                      </p:to>
                                    </p:set>
                                  </p:childTnLst>
                                </p:cTn>
                              </p:par>
                            </p:childTnLst>
                          </p:cTn>
                        </p:par>
                        <p:par>
                          <p:cTn id="12" fill="hold">
                            <p:stCondLst>
                              <p:cond delay="200"/>
                            </p:stCondLst>
                            <p:childTnLst>
                              <p:par>
                                <p:cTn id="13" presetID="1" presetClass="entr" presetSubtype="0" fill="hold" nodeType="afterEffect">
                                  <p:stCondLst>
                                    <p:cond delay="20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p:stCondLst>
                              <p:cond delay="400"/>
                            </p:stCondLst>
                            <p:childTnLst>
                              <p:par>
                                <p:cTn id="16" presetID="1" presetClass="entr" presetSubtype="0" fill="hold" nodeType="afterEffect">
                                  <p:stCondLst>
                                    <p:cond delay="200"/>
                                  </p:stCondLst>
                                  <p:childTnLst>
                                    <p:set>
                                      <p:cBhvr>
                                        <p:cTn id="17" dur="1" fill="hold">
                                          <p:stCondLst>
                                            <p:cond delay="0"/>
                                          </p:stCondLst>
                                        </p:cTn>
                                        <p:tgtEl>
                                          <p:spTgt spid="32"/>
                                        </p:tgtEl>
                                        <p:attrNameLst>
                                          <p:attrName>style.visibility</p:attrName>
                                        </p:attrNameLst>
                                      </p:cBhvr>
                                      <p:to>
                                        <p:strVal val="visible"/>
                                      </p:to>
                                    </p:set>
                                  </p:childTnLst>
                                </p:cTn>
                              </p:par>
                            </p:childTnLst>
                          </p:cTn>
                        </p:par>
                        <p:par>
                          <p:cTn id="18" fill="hold">
                            <p:stCondLst>
                              <p:cond delay="600"/>
                            </p:stCondLst>
                            <p:childTnLst>
                              <p:par>
                                <p:cTn id="19" presetID="1" presetClass="entr" presetSubtype="0" fill="hold" nodeType="afterEffect">
                                  <p:stCondLst>
                                    <p:cond delay="20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800"/>
                            </p:stCondLst>
                            <p:childTnLst>
                              <p:par>
                                <p:cTn id="22" presetID="1" presetClass="entr" presetSubtype="0" fill="hold" nodeType="afterEffect">
                                  <p:stCondLst>
                                    <p:cond delay="200"/>
                                  </p:stCondLst>
                                  <p:childTnLst>
                                    <p:set>
                                      <p:cBhvr>
                                        <p:cTn id="23" dur="1" fill="hold">
                                          <p:stCondLst>
                                            <p:cond delay="0"/>
                                          </p:stCondLst>
                                        </p:cTn>
                                        <p:tgtEl>
                                          <p:spTgt spid="34"/>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200"/>
                                  </p:stCondLst>
                                  <p:childTnLst>
                                    <p:set>
                                      <p:cBhvr>
                                        <p:cTn id="26" dur="1" fill="hold">
                                          <p:stCondLst>
                                            <p:cond delay="0"/>
                                          </p:stCondLst>
                                        </p:cTn>
                                        <p:tgtEl>
                                          <p:spTgt spid="35"/>
                                        </p:tgtEl>
                                        <p:attrNameLst>
                                          <p:attrName>style.visibility</p:attrName>
                                        </p:attrNameLst>
                                      </p:cBhvr>
                                      <p:to>
                                        <p:strVal val="visible"/>
                                      </p:to>
                                    </p:set>
                                  </p:childTnLst>
                                </p:cTn>
                              </p:par>
                            </p:childTnLst>
                          </p:cTn>
                        </p:par>
                        <p:par>
                          <p:cTn id="27" fill="hold">
                            <p:stCondLst>
                              <p:cond delay="1200"/>
                            </p:stCondLst>
                            <p:childTnLst>
                              <p:par>
                                <p:cTn id="28" presetID="1" presetClass="entr" presetSubtype="0" fill="hold" nodeType="afterEffect">
                                  <p:stCondLst>
                                    <p:cond delay="200"/>
                                  </p:stCondLst>
                                  <p:childTnLst>
                                    <p:set>
                                      <p:cBhvr>
                                        <p:cTn id="29" dur="1" fill="hold">
                                          <p:stCondLst>
                                            <p:cond delay="0"/>
                                          </p:stCondLst>
                                        </p:cTn>
                                        <p:tgtEl>
                                          <p:spTgt spid="36"/>
                                        </p:tgtEl>
                                        <p:attrNameLst>
                                          <p:attrName>style.visibility</p:attrName>
                                        </p:attrNameLst>
                                      </p:cBhvr>
                                      <p:to>
                                        <p:strVal val="visible"/>
                                      </p:to>
                                    </p:set>
                                  </p:childTnLst>
                                </p:cTn>
                              </p:par>
                            </p:childTnLst>
                          </p:cTn>
                        </p:par>
                        <p:par>
                          <p:cTn id="30" fill="hold">
                            <p:stCondLst>
                              <p:cond delay="1400"/>
                            </p:stCondLst>
                            <p:childTnLst>
                              <p:par>
                                <p:cTn id="31" presetID="1" presetClass="entr" presetSubtype="0" fill="hold" nodeType="afterEffect">
                                  <p:stCondLst>
                                    <p:cond delay="20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1600"/>
                            </p:stCondLst>
                            <p:childTnLst>
                              <p:par>
                                <p:cTn id="34" presetID="1" presetClass="entr" presetSubtype="0" fill="hold" nodeType="afterEffect">
                                  <p:stCondLst>
                                    <p:cond delay="200"/>
                                  </p:stCondLst>
                                  <p:childTnLst>
                                    <p:set>
                                      <p:cBhvr>
                                        <p:cTn id="35" dur="1" fill="hold">
                                          <p:stCondLst>
                                            <p:cond delay="0"/>
                                          </p:stCondLst>
                                        </p:cTn>
                                        <p:tgtEl>
                                          <p:spTgt spid="38"/>
                                        </p:tgtEl>
                                        <p:attrNameLst>
                                          <p:attrName>style.visibility</p:attrName>
                                        </p:attrNameLst>
                                      </p:cBhvr>
                                      <p:to>
                                        <p:strVal val="visible"/>
                                      </p:to>
                                    </p:set>
                                  </p:childTnLst>
                                </p:cTn>
                              </p:par>
                            </p:childTnLst>
                          </p:cTn>
                        </p:par>
                        <p:par>
                          <p:cTn id="36" fill="hold">
                            <p:stCondLst>
                              <p:cond delay="1800"/>
                            </p:stCondLst>
                            <p:childTnLst>
                              <p:par>
                                <p:cTn id="37" presetID="1" presetClass="entr" presetSubtype="0" fill="hold" nodeType="afterEffect">
                                  <p:stCondLst>
                                    <p:cond delay="200"/>
                                  </p:stCondLst>
                                  <p:childTnLst>
                                    <p:set>
                                      <p:cBhvr>
                                        <p:cTn id="38" dur="1" fill="hold">
                                          <p:stCondLst>
                                            <p:cond delay="0"/>
                                          </p:stCondLst>
                                        </p:cTn>
                                        <p:tgtEl>
                                          <p:spTgt spid="39"/>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20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2200"/>
                            </p:stCondLst>
                            <p:childTnLst>
                              <p:par>
                                <p:cTn id="43" presetID="1" presetClass="entr" presetSubtype="0" fill="hold" nodeType="afterEffect">
                                  <p:stCondLst>
                                    <p:cond delay="200"/>
                                  </p:stCondLst>
                                  <p:childTnLst>
                                    <p:set>
                                      <p:cBhvr>
                                        <p:cTn id="44" dur="1" fill="hold">
                                          <p:stCondLst>
                                            <p:cond delay="0"/>
                                          </p:stCondLst>
                                        </p:cTn>
                                        <p:tgtEl>
                                          <p:spTgt spid="41"/>
                                        </p:tgtEl>
                                        <p:attrNameLst>
                                          <p:attrName>style.visibility</p:attrName>
                                        </p:attrNameLst>
                                      </p:cBhvr>
                                      <p:to>
                                        <p:strVal val="visible"/>
                                      </p:to>
                                    </p:set>
                                  </p:childTnLst>
                                </p:cTn>
                              </p:par>
                            </p:childTnLst>
                          </p:cTn>
                        </p:par>
                        <p:par>
                          <p:cTn id="45" fill="hold">
                            <p:stCondLst>
                              <p:cond delay="2400"/>
                            </p:stCondLst>
                            <p:childTnLst>
                              <p:par>
                                <p:cTn id="46" presetID="1" presetClass="entr" presetSubtype="0" fill="hold" nodeType="afterEffect">
                                  <p:stCondLst>
                                    <p:cond delay="200"/>
                                  </p:stCondLst>
                                  <p:childTnLst>
                                    <p:set>
                                      <p:cBhvr>
                                        <p:cTn id="47" dur="1" fill="hold">
                                          <p:stCondLst>
                                            <p:cond delay="0"/>
                                          </p:stCondLst>
                                        </p:cTn>
                                        <p:tgtEl>
                                          <p:spTgt spid="42"/>
                                        </p:tgtEl>
                                        <p:attrNameLst>
                                          <p:attrName>style.visibility</p:attrName>
                                        </p:attrNameLst>
                                      </p:cBhvr>
                                      <p:to>
                                        <p:strVal val="visible"/>
                                      </p:to>
                                    </p:set>
                                  </p:childTnLst>
                                </p:cTn>
                              </p:par>
                            </p:childTnLst>
                          </p:cTn>
                        </p:par>
                        <p:par>
                          <p:cTn id="48" fill="hold">
                            <p:stCondLst>
                              <p:cond delay="2600"/>
                            </p:stCondLst>
                            <p:childTnLst>
                              <p:par>
                                <p:cTn id="49" presetID="1" presetClass="entr" presetSubtype="0" fill="hold" nodeType="afterEffect">
                                  <p:stCondLst>
                                    <p:cond delay="200"/>
                                  </p:stCondLst>
                                  <p:childTnLst>
                                    <p:set>
                                      <p:cBhvr>
                                        <p:cTn id="50" dur="1" fill="hold">
                                          <p:stCondLst>
                                            <p:cond delay="0"/>
                                          </p:stCondLst>
                                        </p:cTn>
                                        <p:tgtEl>
                                          <p:spTgt spid="43"/>
                                        </p:tgtEl>
                                        <p:attrNameLst>
                                          <p:attrName>style.visibility</p:attrName>
                                        </p:attrNameLst>
                                      </p:cBhvr>
                                      <p:to>
                                        <p:strVal val="visible"/>
                                      </p:to>
                                    </p:set>
                                  </p:childTnLst>
                                </p:cTn>
                              </p:par>
                            </p:childTnLst>
                          </p:cTn>
                        </p:par>
                        <p:par>
                          <p:cTn id="51" fill="hold">
                            <p:stCondLst>
                              <p:cond delay="2800"/>
                            </p:stCondLst>
                            <p:childTnLst>
                              <p:par>
                                <p:cTn id="52" presetID="1" presetClass="entr" presetSubtype="0" fill="hold" nodeType="afterEffect">
                                  <p:stCondLst>
                                    <p:cond delay="200"/>
                                  </p:stCondLst>
                                  <p:childTnLst>
                                    <p:set>
                                      <p:cBhvr>
                                        <p:cTn id="53" dur="1" fill="hold">
                                          <p:stCondLst>
                                            <p:cond delay="0"/>
                                          </p:stCondLst>
                                        </p:cTn>
                                        <p:tgtEl>
                                          <p:spTgt spid="44"/>
                                        </p:tgtEl>
                                        <p:attrNameLst>
                                          <p:attrName>style.visibility</p:attrName>
                                        </p:attrNameLst>
                                      </p:cBhvr>
                                      <p:to>
                                        <p:strVal val="visible"/>
                                      </p:to>
                                    </p:set>
                                  </p:childTnLst>
                                </p:cTn>
                              </p:par>
                            </p:childTnLst>
                          </p:cTn>
                        </p:par>
                        <p:par>
                          <p:cTn id="54" fill="hold">
                            <p:stCondLst>
                              <p:cond delay="3000"/>
                            </p:stCondLst>
                            <p:childTnLst>
                              <p:par>
                                <p:cTn id="55" presetID="1" presetClass="entr" presetSubtype="0" fill="hold" nodeType="afterEffect">
                                  <p:stCondLst>
                                    <p:cond delay="200"/>
                                  </p:stCondLst>
                                  <p:childTnLst>
                                    <p:set>
                                      <p:cBhvr>
                                        <p:cTn id="56" dur="1" fill="hold">
                                          <p:stCondLst>
                                            <p:cond delay="0"/>
                                          </p:stCondLst>
                                        </p:cTn>
                                        <p:tgtEl>
                                          <p:spTgt spid="45"/>
                                        </p:tgtEl>
                                        <p:attrNameLst>
                                          <p:attrName>style.visibility</p:attrName>
                                        </p:attrNameLst>
                                      </p:cBhvr>
                                      <p:to>
                                        <p:strVal val="visible"/>
                                      </p:to>
                                    </p:set>
                                  </p:childTnLst>
                                </p:cTn>
                              </p:par>
                            </p:childTnLst>
                          </p:cTn>
                        </p:par>
                        <p:par>
                          <p:cTn id="57" fill="hold">
                            <p:stCondLst>
                              <p:cond delay="3200"/>
                            </p:stCondLst>
                            <p:childTnLst>
                              <p:par>
                                <p:cTn id="58" presetID="1" presetClass="entr" presetSubtype="0" fill="hold" nodeType="afterEffect">
                                  <p:stCondLst>
                                    <p:cond delay="200"/>
                                  </p:stCondLst>
                                  <p:childTnLst>
                                    <p:set>
                                      <p:cBhvr>
                                        <p:cTn id="59" dur="1" fill="hold">
                                          <p:stCondLst>
                                            <p:cond delay="0"/>
                                          </p:stCondLst>
                                        </p:cTn>
                                        <p:tgtEl>
                                          <p:spTgt spid="46"/>
                                        </p:tgtEl>
                                        <p:attrNameLst>
                                          <p:attrName>style.visibility</p:attrName>
                                        </p:attrNameLst>
                                      </p:cBhvr>
                                      <p:to>
                                        <p:strVal val="visible"/>
                                      </p:to>
                                    </p:set>
                                  </p:childTnLst>
                                </p:cTn>
                              </p:par>
                            </p:childTnLst>
                          </p:cTn>
                        </p:par>
                        <p:par>
                          <p:cTn id="60" fill="hold">
                            <p:stCondLst>
                              <p:cond delay="3400"/>
                            </p:stCondLst>
                            <p:childTnLst>
                              <p:par>
                                <p:cTn id="61" presetID="1" presetClass="entr" presetSubtype="0" fill="hold" nodeType="afterEffect">
                                  <p:stCondLst>
                                    <p:cond delay="200"/>
                                  </p:stCondLst>
                                  <p:childTnLst>
                                    <p:set>
                                      <p:cBhvr>
                                        <p:cTn id="62" dur="1" fill="hold">
                                          <p:stCondLst>
                                            <p:cond delay="0"/>
                                          </p:stCondLst>
                                        </p:cTn>
                                        <p:tgtEl>
                                          <p:spTgt spid="47"/>
                                        </p:tgtEl>
                                        <p:attrNameLst>
                                          <p:attrName>style.visibility</p:attrName>
                                        </p:attrNameLst>
                                      </p:cBhvr>
                                      <p:to>
                                        <p:strVal val="visible"/>
                                      </p:to>
                                    </p:set>
                                  </p:childTnLst>
                                </p:cTn>
                              </p:par>
                            </p:childTnLst>
                          </p:cTn>
                        </p:par>
                        <p:par>
                          <p:cTn id="63" fill="hold">
                            <p:stCondLst>
                              <p:cond delay="3600"/>
                            </p:stCondLst>
                            <p:childTnLst>
                              <p:par>
                                <p:cTn id="64" presetID="1" presetClass="entr" presetSubtype="0" fill="hold" nodeType="afterEffect">
                                  <p:stCondLst>
                                    <p:cond delay="200"/>
                                  </p:stCondLst>
                                  <p:childTnLst>
                                    <p:set>
                                      <p:cBhvr>
                                        <p:cTn id="65" dur="1" fill="hold">
                                          <p:stCondLst>
                                            <p:cond delay="0"/>
                                          </p:stCondLst>
                                        </p:cTn>
                                        <p:tgtEl>
                                          <p:spTgt spid="48"/>
                                        </p:tgtEl>
                                        <p:attrNameLst>
                                          <p:attrName>style.visibility</p:attrName>
                                        </p:attrNameLst>
                                      </p:cBhvr>
                                      <p:to>
                                        <p:strVal val="visible"/>
                                      </p:to>
                                    </p:set>
                                  </p:childTnLst>
                                </p:cTn>
                              </p:par>
                            </p:childTnLst>
                          </p:cTn>
                        </p:par>
                        <p:par>
                          <p:cTn id="66" fill="hold">
                            <p:stCondLst>
                              <p:cond delay="3800"/>
                            </p:stCondLst>
                            <p:childTnLst>
                              <p:par>
                                <p:cTn id="67" presetID="1" presetClass="entr" presetSubtype="0" fill="hold" nodeType="afterEffect">
                                  <p:stCondLst>
                                    <p:cond delay="200"/>
                                  </p:stCondLst>
                                  <p:childTnLst>
                                    <p:set>
                                      <p:cBhvr>
                                        <p:cTn id="68" dur="1" fill="hold">
                                          <p:stCondLst>
                                            <p:cond delay="0"/>
                                          </p:stCondLst>
                                        </p:cTn>
                                        <p:tgtEl>
                                          <p:spTgt spid="49"/>
                                        </p:tgtEl>
                                        <p:attrNameLst>
                                          <p:attrName>style.visibility</p:attrName>
                                        </p:attrNameLst>
                                      </p:cBhvr>
                                      <p:to>
                                        <p:strVal val="visible"/>
                                      </p:to>
                                    </p:set>
                                  </p:childTnLst>
                                </p:cTn>
                              </p:par>
                            </p:childTnLst>
                          </p:cTn>
                        </p:par>
                        <p:par>
                          <p:cTn id="69" fill="hold">
                            <p:stCondLst>
                              <p:cond delay="4000"/>
                            </p:stCondLst>
                            <p:childTnLst>
                              <p:par>
                                <p:cTn id="70" presetID="1" presetClass="entr" presetSubtype="0" fill="hold" nodeType="afterEffect">
                                  <p:stCondLst>
                                    <p:cond delay="200"/>
                                  </p:stCondLst>
                                  <p:childTnLst>
                                    <p:set>
                                      <p:cBhvr>
                                        <p:cTn id="71" dur="1" fill="hold">
                                          <p:stCondLst>
                                            <p:cond delay="0"/>
                                          </p:stCondLst>
                                        </p:cTn>
                                        <p:tgtEl>
                                          <p:spTgt spid="50"/>
                                        </p:tgtEl>
                                        <p:attrNameLst>
                                          <p:attrName>style.visibility</p:attrName>
                                        </p:attrNameLst>
                                      </p:cBhvr>
                                      <p:to>
                                        <p:strVal val="visible"/>
                                      </p:to>
                                    </p:set>
                                  </p:childTnLst>
                                </p:cTn>
                              </p:par>
                            </p:childTnLst>
                          </p:cTn>
                        </p:par>
                        <p:par>
                          <p:cTn id="72" fill="hold">
                            <p:stCondLst>
                              <p:cond delay="4200"/>
                            </p:stCondLst>
                            <p:childTnLst>
                              <p:par>
                                <p:cTn id="73" presetID="1" presetClass="entr" presetSubtype="0" fill="hold" nodeType="afterEffect">
                                  <p:stCondLst>
                                    <p:cond delay="200"/>
                                  </p:stCondLst>
                                  <p:childTnLst>
                                    <p:set>
                                      <p:cBhvr>
                                        <p:cTn id="74" dur="1" fill="hold">
                                          <p:stCondLst>
                                            <p:cond delay="0"/>
                                          </p:stCondLst>
                                        </p:cTn>
                                        <p:tgtEl>
                                          <p:spTgt spid="51"/>
                                        </p:tgtEl>
                                        <p:attrNameLst>
                                          <p:attrName>style.visibility</p:attrName>
                                        </p:attrNameLst>
                                      </p:cBhvr>
                                      <p:to>
                                        <p:strVal val="visible"/>
                                      </p:to>
                                    </p:set>
                                  </p:childTnLst>
                                </p:cTn>
                              </p:par>
                            </p:childTnLst>
                          </p:cTn>
                        </p:par>
                        <p:par>
                          <p:cTn id="75" fill="hold">
                            <p:stCondLst>
                              <p:cond delay="4400"/>
                            </p:stCondLst>
                            <p:childTnLst>
                              <p:par>
                                <p:cTn id="76" presetID="1" presetClass="entr" presetSubtype="0" fill="hold" nodeType="afterEffect">
                                  <p:stCondLst>
                                    <p:cond delay="200"/>
                                  </p:stCondLst>
                                  <p:childTnLst>
                                    <p:set>
                                      <p:cBhvr>
                                        <p:cTn id="77" dur="1" fill="hold">
                                          <p:stCondLst>
                                            <p:cond delay="0"/>
                                          </p:stCondLst>
                                        </p:cTn>
                                        <p:tgtEl>
                                          <p:spTgt spid="52"/>
                                        </p:tgtEl>
                                        <p:attrNameLst>
                                          <p:attrName>style.visibility</p:attrName>
                                        </p:attrNameLst>
                                      </p:cBhvr>
                                      <p:to>
                                        <p:strVal val="visible"/>
                                      </p:to>
                                    </p:set>
                                  </p:childTnLst>
                                </p:cTn>
                              </p:par>
                            </p:childTnLst>
                          </p:cTn>
                        </p:par>
                        <p:par>
                          <p:cTn id="78" fill="hold">
                            <p:stCondLst>
                              <p:cond delay="4600"/>
                            </p:stCondLst>
                            <p:childTnLst>
                              <p:par>
                                <p:cTn id="79" presetID="1" presetClass="entr" presetSubtype="0" fill="hold" nodeType="afterEffect">
                                  <p:stCondLst>
                                    <p:cond delay="20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Extent</a:t>
            </a:r>
            <a:endParaRPr lang="en-US" dirty="0"/>
          </a:p>
        </p:txBody>
      </p:sp>
      <p:pic>
        <p:nvPicPr>
          <p:cNvPr id="6" name="Picture 10" descr="figure1"/>
          <p:cNvPicPr>
            <a:picLocks noGrp="1" noChangeAspect="1" noChangeArrowheads="1"/>
          </p:cNvPicPr>
          <p:nvPr>
            <p:ph sz="half" idx="1"/>
          </p:nvPr>
        </p:nvPicPr>
        <p:blipFill>
          <a:blip r:embed="rId3" cstate="screen"/>
          <a:stretch>
            <a:fillRect/>
          </a:stretch>
        </p:blipFill>
        <p:spPr>
          <a:xfrm>
            <a:off x="788965" y="1219200"/>
            <a:ext cx="3794169" cy="4913313"/>
          </a:xfrm>
          <a:noFill/>
          <a:ln/>
        </p:spPr>
      </p:pic>
      <p:sp>
        <p:nvSpPr>
          <p:cNvPr id="433160" name="Rectangle 8"/>
          <p:cNvSpPr>
            <a:spLocks noGrp="1" noChangeArrowheads="1"/>
          </p:cNvSpPr>
          <p:nvPr>
            <p:ph sz="half" idx="2"/>
          </p:nvPr>
        </p:nvSpPr>
        <p:spPr/>
        <p:txBody>
          <a:bodyPr/>
          <a:lstStyle/>
          <a:p>
            <a:r>
              <a:rPr lang="en-US" sz="2000" b="1" dirty="0"/>
              <a:t>Pilot Area: </a:t>
            </a:r>
            <a:endParaRPr lang="en-US" sz="2000" b="1" dirty="0" smtClean="0"/>
          </a:p>
          <a:p>
            <a:pPr lvl="1"/>
            <a:r>
              <a:rPr lang="en-US" sz="1600" dirty="0" smtClean="0"/>
              <a:t>South </a:t>
            </a:r>
            <a:r>
              <a:rPr lang="en-US" sz="1600" dirty="0"/>
              <a:t>Atlantic Migratory Bird </a:t>
            </a:r>
            <a:r>
              <a:rPr lang="en-US" sz="1600" dirty="0" smtClean="0"/>
              <a:t>Initiative</a:t>
            </a:r>
          </a:p>
          <a:p>
            <a:pPr lvl="1"/>
            <a:r>
              <a:rPr lang="en-US" sz="1600" dirty="0" smtClean="0"/>
              <a:t>12 Priority habitats</a:t>
            </a:r>
            <a:endParaRPr lang="en-US" sz="1600" dirty="0"/>
          </a:p>
          <a:p>
            <a:r>
              <a:rPr lang="en-US" sz="2000" dirty="0" smtClean="0"/>
              <a:t>Potential Expansion </a:t>
            </a:r>
          </a:p>
          <a:p>
            <a:pPr lvl="1"/>
            <a:r>
              <a:rPr lang="en-US" sz="1600" dirty="0" smtClean="0"/>
              <a:t>SE-GAP Project area</a:t>
            </a:r>
          </a:p>
          <a:p>
            <a:pPr lvl="1"/>
            <a:r>
              <a:rPr lang="en-US" sz="1600" dirty="0" smtClean="0"/>
              <a:t>NE-GAP Project area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3" name="Content Placeholder 2"/>
          <p:cNvSpPr>
            <a:spLocks noGrp="1"/>
          </p:cNvSpPr>
          <p:nvPr>
            <p:ph type="subTitle" idx="1"/>
          </p:nvPr>
        </p:nvSpPr>
        <p:spPr/>
        <p:txBody>
          <a:bodyPr/>
          <a:lstStyle/>
          <a:p>
            <a:pPr lvl="0" rtl="0" eaLnBrk="1" latinLnBrk="0" hangingPunct="1"/>
            <a:r>
              <a:rPr lang="en-US" dirty="0" smtClean="0"/>
              <a:t>Identifying conservation priorities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LCFWRU">
  <a:themeElements>
    <a:clrScheme name="1_Blends 8">
      <a:dk1>
        <a:srgbClr val="000000"/>
      </a:dk1>
      <a:lt1>
        <a:srgbClr val="FFFFFF"/>
      </a:lt1>
      <a:dk2>
        <a:srgbClr val="0051B6"/>
      </a:dk2>
      <a:lt2>
        <a:srgbClr val="1C1C1C"/>
      </a:lt2>
      <a:accent1>
        <a:srgbClr val="396C00"/>
      </a:accent1>
      <a:accent2>
        <a:srgbClr val="0051B6"/>
      </a:accent2>
      <a:accent3>
        <a:srgbClr val="FFFFFF"/>
      </a:accent3>
      <a:accent4>
        <a:srgbClr val="000000"/>
      </a:accent4>
      <a:accent5>
        <a:srgbClr val="AEBAAA"/>
      </a:accent5>
      <a:accent6>
        <a:srgbClr val="0049A5"/>
      </a:accent6>
      <a:hlink>
        <a:srgbClr val="FF0000"/>
      </a:hlink>
      <a:folHlink>
        <a:srgbClr val="396C00"/>
      </a:folHlink>
    </a:clrScheme>
    <a:fontScheme name="1_Blends">
      <a:majorFont>
        <a:latin typeface="Tahoma"/>
        <a:ea typeface=""/>
        <a:cs typeface=""/>
      </a:majorFont>
      <a:minorFont>
        <a:latin typeface="Tahoma"/>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2">
              <a:lumMod val="50000"/>
              <a:lumOff val="50000"/>
            </a:schemeClr>
          </a:solidFill>
        </a:ln>
      </a:spPr>
      <a:bodyPr>
        <a:spAutoFit/>
      </a:bodyPr>
      <a:lstStyle>
        <a:defPPr marL="6350" algn="ctr">
          <a:defRPr sz="1400" dirty="0" smtClean="0"/>
        </a:defPPr>
      </a:lstStyle>
    </a:spDef>
    <a:lnDef>
      <a:spPr>
        <a:ln w="571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bg2">
              <a:lumMod val="50000"/>
              <a:lumOff val="50000"/>
            </a:schemeClr>
          </a:solidFill>
        </a:ln>
      </a:spPr>
      <a:bodyPr wrap="none" rtlCol="0">
        <a:spAutoFit/>
      </a:bodyPr>
      <a:lstStyle>
        <a:defPPr>
          <a:defRPr sz="1400" dirty="0" smtClean="0"/>
        </a:defPPr>
      </a:lstStyle>
    </a:tx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0051B6"/>
        </a:dk2>
        <a:lt2>
          <a:srgbClr val="1C1C1C"/>
        </a:lt2>
        <a:accent1>
          <a:srgbClr val="396C00"/>
        </a:accent1>
        <a:accent2>
          <a:srgbClr val="0051B6"/>
        </a:accent2>
        <a:accent3>
          <a:srgbClr val="FFFFFF"/>
        </a:accent3>
        <a:accent4>
          <a:srgbClr val="000000"/>
        </a:accent4>
        <a:accent5>
          <a:srgbClr val="AEBAAA"/>
        </a:accent5>
        <a:accent6>
          <a:srgbClr val="0049A5"/>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8">
        <a:dk1>
          <a:srgbClr val="000000"/>
        </a:dk1>
        <a:lt1>
          <a:srgbClr val="FFFFFF"/>
        </a:lt1>
        <a:dk2>
          <a:srgbClr val="0051B6"/>
        </a:dk2>
        <a:lt2>
          <a:srgbClr val="1C1C1C"/>
        </a:lt2>
        <a:accent1>
          <a:srgbClr val="396C00"/>
        </a:accent1>
        <a:accent2>
          <a:srgbClr val="0051B6"/>
        </a:accent2>
        <a:accent3>
          <a:srgbClr val="FFFFFF"/>
        </a:accent3>
        <a:accent4>
          <a:srgbClr val="000000"/>
        </a:accent4>
        <a:accent5>
          <a:srgbClr val="AEBAAA"/>
        </a:accent5>
        <a:accent6>
          <a:srgbClr val="0049A5"/>
        </a:accent6>
        <a:hlink>
          <a:srgbClr val="FF0000"/>
        </a:hlink>
        <a:folHlink>
          <a:srgbClr val="396C00"/>
        </a:folHlink>
      </a:clrScheme>
      <a:clrMap bg1="lt1" tx1="dk1" bg2="lt2" tx2="dk2" accent1="accent1" accent2="accent2" accent3="accent3" accent4="accent4" accent5="accent5" accent6="accent6" hlink="hlink" folHlink="folHlink"/>
    </a:extraClrScheme>
    <a:extraClrScheme>
      <a:clrScheme name="1_Blends 9">
        <a:dk1>
          <a:srgbClr val="000000"/>
        </a:dk1>
        <a:lt1>
          <a:srgbClr val="FFFFFF"/>
        </a:lt1>
        <a:dk2>
          <a:srgbClr val="0051B6"/>
        </a:dk2>
        <a:lt2>
          <a:srgbClr val="1C1C1C"/>
        </a:lt2>
        <a:accent1>
          <a:srgbClr val="396C00"/>
        </a:accent1>
        <a:accent2>
          <a:srgbClr val="0051B6"/>
        </a:accent2>
        <a:accent3>
          <a:srgbClr val="FFFFFF"/>
        </a:accent3>
        <a:accent4>
          <a:srgbClr val="000000"/>
        </a:accent4>
        <a:accent5>
          <a:srgbClr val="AEBAAA"/>
        </a:accent5>
        <a:accent6>
          <a:srgbClr val="0049A5"/>
        </a:accent6>
        <a:hlink>
          <a:srgbClr val="0051B6"/>
        </a:hlink>
        <a:folHlink>
          <a:srgbClr val="396C00"/>
        </a:folHlink>
      </a:clrScheme>
      <a:clrMap bg1="lt1" tx1="dk1" bg2="lt2" tx2="dk2" accent1="accent1" accent2="accent2" accent3="accent3" accent4="accent4" accent5="accent5" accent6="accent6" hlink="hlink" folHlink="folHlink"/>
    </a:extraClrScheme>
    <a:extraClrScheme>
      <a:clrScheme name="1_Blends 10">
        <a:dk1>
          <a:srgbClr val="000000"/>
        </a:dk1>
        <a:lt1>
          <a:srgbClr val="FFFFFF"/>
        </a:lt1>
        <a:dk2>
          <a:srgbClr val="0051B6"/>
        </a:dk2>
        <a:lt2>
          <a:srgbClr val="1C1C1C"/>
        </a:lt2>
        <a:accent1>
          <a:srgbClr val="396C00"/>
        </a:accent1>
        <a:accent2>
          <a:srgbClr val="0051B6"/>
        </a:accent2>
        <a:accent3>
          <a:srgbClr val="FFFFFF"/>
        </a:accent3>
        <a:accent4>
          <a:srgbClr val="000000"/>
        </a:accent4>
        <a:accent5>
          <a:srgbClr val="AEBAAA"/>
        </a:accent5>
        <a:accent6>
          <a:srgbClr val="0049A5"/>
        </a:accent6>
        <a:hlink>
          <a:srgbClr val="FFFF66"/>
        </a:hlink>
        <a:folHlink>
          <a:srgbClr val="396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ALCFWRU</Template>
  <TotalTime>1088</TotalTime>
  <Words>3260</Words>
  <Application>Microsoft Office PowerPoint</Application>
  <PresentationFormat>On-screen Show (4:3)</PresentationFormat>
  <Paragraphs>797</Paragraphs>
  <Slides>70</Slides>
  <Notes>70</Notes>
  <HiddenSlides>11</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ALCFWRU</vt:lpstr>
      <vt:lpstr>Custom Design</vt:lpstr>
      <vt:lpstr>Designing Sustainable Landscapes for Avian Conservation  in the SAMBI area</vt:lpstr>
      <vt:lpstr>Presentation Outline</vt:lpstr>
      <vt:lpstr>Slide 3</vt:lpstr>
      <vt:lpstr>Funding and Cooperation</vt:lpstr>
      <vt:lpstr>Project Goal</vt:lpstr>
      <vt:lpstr>Project Objectives</vt:lpstr>
      <vt:lpstr>Collaborative approach</vt:lpstr>
      <vt:lpstr>Project Extent</vt:lpstr>
      <vt:lpstr>Slide 9</vt:lpstr>
      <vt:lpstr>Approach</vt:lpstr>
      <vt:lpstr>Identification of focal species</vt:lpstr>
      <vt:lpstr>Focal species</vt:lpstr>
      <vt:lpstr>Focal species</vt:lpstr>
      <vt:lpstr>Slide 14</vt:lpstr>
      <vt:lpstr>Resource Density</vt:lpstr>
      <vt:lpstr>Kernel size </vt:lpstr>
      <vt:lpstr>Species-specific data</vt:lpstr>
      <vt:lpstr>Species-specific data</vt:lpstr>
      <vt:lpstr>Habitat-specific data</vt:lpstr>
      <vt:lpstr>Habitat-specific data</vt:lpstr>
      <vt:lpstr> Priority model</vt:lpstr>
      <vt:lpstr>Habitat priorities</vt:lpstr>
      <vt:lpstr>Temporal dynamics</vt:lpstr>
      <vt:lpstr>Integrating temporal dynamics</vt:lpstr>
      <vt:lpstr>Comparing emission scenarios</vt:lpstr>
      <vt:lpstr>Discounting future scenarios</vt:lpstr>
      <vt:lpstr>Focal species values</vt:lpstr>
      <vt:lpstr>Alluvial forested wetlands</vt:lpstr>
      <vt:lpstr>Slide 29</vt:lpstr>
      <vt:lpstr>Estuarine wetlands</vt:lpstr>
      <vt:lpstr>Grassland</vt:lpstr>
      <vt:lpstr>Longleaf</vt:lpstr>
      <vt:lpstr>Maritime forest</vt:lpstr>
      <vt:lpstr>Non-alluvial forested wetland</vt:lpstr>
      <vt:lpstr>Open pine</vt:lpstr>
      <vt:lpstr>Scrub</vt:lpstr>
      <vt:lpstr>Slope forest</vt:lpstr>
      <vt:lpstr>Upland forest</vt:lpstr>
      <vt:lpstr>Wetland</vt:lpstr>
      <vt:lpstr>Slide 40</vt:lpstr>
      <vt:lpstr>Approach</vt:lpstr>
      <vt:lpstr>Conflicts</vt:lpstr>
      <vt:lpstr>Priority alternatives</vt:lpstr>
      <vt:lpstr>Ranking habitats</vt:lpstr>
      <vt:lpstr>Comparison of alternatives - 1</vt:lpstr>
      <vt:lpstr>Comparison of alternatives - 2</vt:lpstr>
      <vt:lpstr>Comparison of alternatives - 3</vt:lpstr>
      <vt:lpstr>Comparison of alternatives - 4</vt:lpstr>
      <vt:lpstr>Comparison of alternatives - 5</vt:lpstr>
      <vt:lpstr>Input from ACJV</vt:lpstr>
      <vt:lpstr>Slide 51</vt:lpstr>
      <vt:lpstr>Project Web site – publications </vt:lpstr>
      <vt:lpstr>Project web site – GIS Data</vt:lpstr>
      <vt:lpstr>Project web site – GIS Data</vt:lpstr>
      <vt:lpstr>Project web site -- GIS Data</vt:lpstr>
      <vt:lpstr>Using priority surfaces</vt:lpstr>
      <vt:lpstr>Range-wide Open Pine DST</vt:lpstr>
      <vt:lpstr>Conceptual Decision Model</vt:lpstr>
      <vt:lpstr>Optimal Conservation Strategies</vt:lpstr>
      <vt:lpstr>LCC Objectives Hierarchy Optimal Conservation Strategy workshop (May 3 – 5, 2011)</vt:lpstr>
      <vt:lpstr>Actions &amp; Strategies &amp; Decisions</vt:lpstr>
      <vt:lpstr>Modeling Consequences</vt:lpstr>
      <vt:lpstr>Approach</vt:lpstr>
      <vt:lpstr>Ecosystem integrity - priority species</vt:lpstr>
      <vt:lpstr>Marginal value – aquatic taxa</vt:lpstr>
      <vt:lpstr>Marginal value - birds</vt:lpstr>
      <vt:lpstr>Ecosystem integrity - priority species</vt:lpstr>
      <vt:lpstr>Socioeconomic values</vt:lpstr>
      <vt:lpstr>Overall value (utility)</vt:lpstr>
      <vt:lpstr>Including costs - budget limitation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Sustainable Landscapes for Avian Conservation  in the SAMBI area</dc:title>
  <dc:creator>Barry Grand</dc:creator>
  <cp:lastModifiedBy>Steve Williams</cp:lastModifiedBy>
  <cp:revision>87</cp:revision>
  <dcterms:created xsi:type="dcterms:W3CDTF">2012-04-30T23:32:56Z</dcterms:created>
  <dcterms:modified xsi:type="dcterms:W3CDTF">2013-01-08T13:47:12Z</dcterms:modified>
</cp:coreProperties>
</file>