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1206400" cy="32004000"/>
  <p:notesSz cx="30270450" cy="38550850"/>
  <p:defaultTextStyle>
    <a:defPPr>
      <a:defRPr lang="en-US"/>
    </a:defPPr>
    <a:lvl1pPr algn="l" rtl="0" fontAlgn="base">
      <a:spcBef>
        <a:spcPct val="0"/>
      </a:spcBef>
      <a:spcAft>
        <a:spcPct val="0"/>
      </a:spcAft>
      <a:defRPr sz="3200" kern="1200">
        <a:solidFill>
          <a:schemeClr val="tx1"/>
        </a:solidFill>
        <a:latin typeface="Helvetica" charset="0"/>
        <a:ea typeface="ＭＳ Ｐゴシック" charset="-128"/>
        <a:cs typeface="+mn-cs"/>
      </a:defRPr>
    </a:lvl1pPr>
    <a:lvl2pPr marL="457200" algn="l" rtl="0" fontAlgn="base">
      <a:spcBef>
        <a:spcPct val="0"/>
      </a:spcBef>
      <a:spcAft>
        <a:spcPct val="0"/>
      </a:spcAft>
      <a:defRPr sz="3200" kern="1200">
        <a:solidFill>
          <a:schemeClr val="tx1"/>
        </a:solidFill>
        <a:latin typeface="Helvetica" charset="0"/>
        <a:ea typeface="ＭＳ Ｐゴシック" charset="-128"/>
        <a:cs typeface="+mn-cs"/>
      </a:defRPr>
    </a:lvl2pPr>
    <a:lvl3pPr marL="914400" algn="l" rtl="0" fontAlgn="base">
      <a:spcBef>
        <a:spcPct val="0"/>
      </a:spcBef>
      <a:spcAft>
        <a:spcPct val="0"/>
      </a:spcAft>
      <a:defRPr sz="3200" kern="1200">
        <a:solidFill>
          <a:schemeClr val="tx1"/>
        </a:solidFill>
        <a:latin typeface="Helvetica" charset="0"/>
        <a:ea typeface="ＭＳ Ｐゴシック" charset="-128"/>
        <a:cs typeface="+mn-cs"/>
      </a:defRPr>
    </a:lvl3pPr>
    <a:lvl4pPr marL="1371600" algn="l" rtl="0" fontAlgn="base">
      <a:spcBef>
        <a:spcPct val="0"/>
      </a:spcBef>
      <a:spcAft>
        <a:spcPct val="0"/>
      </a:spcAft>
      <a:defRPr sz="3200" kern="1200">
        <a:solidFill>
          <a:schemeClr val="tx1"/>
        </a:solidFill>
        <a:latin typeface="Helvetica" charset="0"/>
        <a:ea typeface="ＭＳ Ｐゴシック" charset="-128"/>
        <a:cs typeface="+mn-cs"/>
      </a:defRPr>
    </a:lvl4pPr>
    <a:lvl5pPr marL="1828800" algn="l" rtl="0" fontAlgn="base">
      <a:spcBef>
        <a:spcPct val="0"/>
      </a:spcBef>
      <a:spcAft>
        <a:spcPct val="0"/>
      </a:spcAft>
      <a:defRPr sz="3200" kern="1200">
        <a:solidFill>
          <a:schemeClr val="tx1"/>
        </a:solidFill>
        <a:latin typeface="Helvetica" charset="0"/>
        <a:ea typeface="ＭＳ Ｐゴシック" charset="-128"/>
        <a:cs typeface="+mn-cs"/>
      </a:defRPr>
    </a:lvl5pPr>
    <a:lvl6pPr marL="2286000" algn="l" defTabSz="914400" rtl="0" eaLnBrk="1" latinLnBrk="0" hangingPunct="1">
      <a:defRPr sz="3200" kern="1200">
        <a:solidFill>
          <a:schemeClr val="tx1"/>
        </a:solidFill>
        <a:latin typeface="Helvetica" charset="0"/>
        <a:ea typeface="ＭＳ Ｐゴシック" charset="-128"/>
        <a:cs typeface="+mn-cs"/>
      </a:defRPr>
    </a:lvl6pPr>
    <a:lvl7pPr marL="2743200" algn="l" defTabSz="914400" rtl="0" eaLnBrk="1" latinLnBrk="0" hangingPunct="1">
      <a:defRPr sz="3200" kern="1200">
        <a:solidFill>
          <a:schemeClr val="tx1"/>
        </a:solidFill>
        <a:latin typeface="Helvetica" charset="0"/>
        <a:ea typeface="ＭＳ Ｐゴシック" charset="-128"/>
        <a:cs typeface="+mn-cs"/>
      </a:defRPr>
    </a:lvl7pPr>
    <a:lvl8pPr marL="3200400" algn="l" defTabSz="914400" rtl="0" eaLnBrk="1" latinLnBrk="0" hangingPunct="1">
      <a:defRPr sz="3200" kern="1200">
        <a:solidFill>
          <a:schemeClr val="tx1"/>
        </a:solidFill>
        <a:latin typeface="Helvetica" charset="0"/>
        <a:ea typeface="ＭＳ Ｐゴシック" charset="-128"/>
        <a:cs typeface="+mn-cs"/>
      </a:defRPr>
    </a:lvl8pPr>
    <a:lvl9pPr marL="3657600" algn="l" defTabSz="914400" rtl="0" eaLnBrk="1" latinLnBrk="0" hangingPunct="1">
      <a:defRPr sz="3200" kern="1200">
        <a:solidFill>
          <a:schemeClr val="tx1"/>
        </a:solidFill>
        <a:latin typeface="Helvetic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800040"/>
    <a:srgbClr val="336600"/>
    <a:srgbClr val="AADD65"/>
    <a:srgbClr val="DDDDDD"/>
    <a:srgbClr val="468F29"/>
    <a:srgbClr val="FFFFE1"/>
    <a:srgbClr val="FFF3F3"/>
    <a:srgbClr val="004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howGuides="1">
      <p:cViewPr>
        <p:scale>
          <a:sx n="33" d="100"/>
          <a:sy n="33" d="100"/>
        </p:scale>
        <p:origin x="2484" y="840"/>
      </p:cViewPr>
      <p:guideLst>
        <p:guide orient="horz" pos="697"/>
        <p:guide orient="horz" pos="19334"/>
        <p:guide orient="horz" pos="3535"/>
        <p:guide orient="horz" pos="2070"/>
        <p:guide pos="7988"/>
        <p:guide pos="8620"/>
        <p:guide pos="15804"/>
        <p:guide pos="24371"/>
        <p:guide pos="1150"/>
        <p:guide pos="16494"/>
        <p:guide pos="23672"/>
        <p:guide pos="31584"/>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13117195" cy="1928859"/>
          </a:xfrm>
          <a:prstGeom prst="rect">
            <a:avLst/>
          </a:prstGeom>
        </p:spPr>
        <p:txBody>
          <a:bodyPr vert="horz" lIns="79543" tIns="39776" rIns="79543" bIns="39776" rtlCol="0"/>
          <a:lstStyle>
            <a:lvl1pPr algn="l">
              <a:defRPr sz="800" dirty="0">
                <a:latin typeface="Helvetica" pitchFamily="-111" charset="0"/>
                <a:ea typeface="+mn-ea"/>
                <a:cs typeface="+mn-cs"/>
              </a:defRPr>
            </a:lvl1pPr>
          </a:lstStyle>
          <a:p>
            <a:pPr>
              <a:defRPr/>
            </a:pPr>
            <a:endParaRPr lang="en-US"/>
          </a:p>
        </p:txBody>
      </p:sp>
      <p:sp>
        <p:nvSpPr>
          <p:cNvPr id="3" name="Date Placeholder 2"/>
          <p:cNvSpPr>
            <a:spLocks noGrp="1"/>
          </p:cNvSpPr>
          <p:nvPr>
            <p:ph type="dt" idx="1"/>
          </p:nvPr>
        </p:nvSpPr>
        <p:spPr>
          <a:xfrm>
            <a:off x="17146253" y="4"/>
            <a:ext cx="13117195" cy="1928859"/>
          </a:xfrm>
          <a:prstGeom prst="rect">
            <a:avLst/>
          </a:prstGeom>
        </p:spPr>
        <p:txBody>
          <a:bodyPr vert="horz" wrap="square" lIns="79543" tIns="39776" rIns="79543" bIns="39776" numCol="1" anchor="t" anchorCtr="0" compatLnSpc="1">
            <a:prstTxWarp prst="textNoShape">
              <a:avLst/>
            </a:prstTxWarp>
          </a:bodyPr>
          <a:lstStyle>
            <a:lvl1pPr algn="r">
              <a:defRPr sz="800"/>
            </a:lvl1pPr>
          </a:lstStyle>
          <a:p>
            <a:pPr>
              <a:defRPr/>
            </a:pPr>
            <a:fld id="{25F069F5-578E-4079-B984-F49CAA261A62}" type="datetime1">
              <a:rPr lang="en-US"/>
              <a:pPr>
                <a:defRPr/>
              </a:pPr>
              <a:t>4/6/2012</a:t>
            </a:fld>
            <a:endParaRPr lang="en-US" dirty="0"/>
          </a:p>
        </p:txBody>
      </p:sp>
      <p:sp>
        <p:nvSpPr>
          <p:cNvPr id="4" name="Slide Image Placeholder 3"/>
          <p:cNvSpPr>
            <a:spLocks noGrp="1" noRot="1" noChangeAspect="1"/>
          </p:cNvSpPr>
          <p:nvPr>
            <p:ph type="sldImg" idx="2"/>
          </p:nvPr>
        </p:nvSpPr>
        <p:spPr>
          <a:xfrm>
            <a:off x="3575050" y="2894013"/>
            <a:ext cx="23120350" cy="14449425"/>
          </a:xfrm>
          <a:prstGeom prst="rect">
            <a:avLst/>
          </a:prstGeom>
          <a:noFill/>
          <a:ln w="12700">
            <a:solidFill>
              <a:prstClr val="black"/>
            </a:solidFill>
          </a:ln>
        </p:spPr>
        <p:txBody>
          <a:bodyPr vert="horz" lIns="79543" tIns="39776" rIns="79543" bIns="39776" rtlCol="0" anchor="ctr"/>
          <a:lstStyle/>
          <a:p>
            <a:pPr lvl="0"/>
            <a:endParaRPr lang="en-US" noProof="0" dirty="0" smtClean="0"/>
          </a:p>
        </p:txBody>
      </p:sp>
      <p:sp>
        <p:nvSpPr>
          <p:cNvPr id="5" name="Notes Placeholder 4"/>
          <p:cNvSpPr>
            <a:spLocks noGrp="1"/>
          </p:cNvSpPr>
          <p:nvPr>
            <p:ph type="body" sz="quarter" idx="3"/>
          </p:nvPr>
        </p:nvSpPr>
        <p:spPr>
          <a:xfrm>
            <a:off x="3027045" y="18314294"/>
            <a:ext cx="24216360" cy="17346570"/>
          </a:xfrm>
          <a:prstGeom prst="rect">
            <a:avLst/>
          </a:prstGeom>
        </p:spPr>
        <p:txBody>
          <a:bodyPr vert="horz" lIns="79543" tIns="39776" rIns="79543" bIns="397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4" y="36615410"/>
            <a:ext cx="13117195" cy="1928859"/>
          </a:xfrm>
          <a:prstGeom prst="rect">
            <a:avLst/>
          </a:prstGeom>
        </p:spPr>
        <p:txBody>
          <a:bodyPr vert="horz" lIns="79543" tIns="39776" rIns="79543" bIns="39776" rtlCol="0" anchor="b"/>
          <a:lstStyle>
            <a:lvl1pPr algn="l">
              <a:defRPr sz="800" dirty="0">
                <a:latin typeface="Helvetica" pitchFamily="-111"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17146253" y="36615410"/>
            <a:ext cx="13117195" cy="1928859"/>
          </a:xfrm>
          <a:prstGeom prst="rect">
            <a:avLst/>
          </a:prstGeom>
        </p:spPr>
        <p:txBody>
          <a:bodyPr vert="horz" wrap="square" lIns="79543" tIns="39776" rIns="79543" bIns="39776" numCol="1" anchor="b" anchorCtr="0" compatLnSpc="1">
            <a:prstTxWarp prst="textNoShape">
              <a:avLst/>
            </a:prstTxWarp>
          </a:bodyPr>
          <a:lstStyle>
            <a:lvl1pPr algn="r">
              <a:defRPr sz="800"/>
            </a:lvl1pPr>
          </a:lstStyle>
          <a:p>
            <a:pPr>
              <a:defRPr/>
            </a:pPr>
            <a:fld id="{15DCF783-2700-4A6A-9DD0-C9248E2F1A01}" type="slidenum">
              <a:rPr lang="en-US"/>
              <a:pPr>
                <a:defRPr/>
              </a:pPr>
              <a:t>‹#›</a:t>
            </a:fld>
            <a:endParaRPr lang="en-US" dirty="0"/>
          </a:p>
        </p:txBody>
      </p:sp>
    </p:spTree>
    <p:extLst>
      <p:ext uri="{BB962C8B-B14F-4D97-AF65-F5344CB8AC3E}">
        <p14:creationId xmlns:p14="http://schemas.microsoft.com/office/powerpoint/2010/main" xmlns="" val="314426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solidFill>
                <a:srgbClr val="FF0000"/>
              </a:solidFill>
              <a:ea typeface="ＭＳ Ｐゴシック" charset="-128"/>
            </a:endParaRPr>
          </a:p>
        </p:txBody>
      </p:sp>
      <p:sp>
        <p:nvSpPr>
          <p:cNvPr id="4100" name="Slide Number Placeholder 3"/>
          <p:cNvSpPr>
            <a:spLocks noGrp="1"/>
          </p:cNvSpPr>
          <p:nvPr>
            <p:ph type="sldNum" sz="quarter" idx="5"/>
          </p:nvPr>
        </p:nvSpPr>
        <p:spPr bwMode="auto">
          <a:noFill/>
          <a:ln>
            <a:miter lim="800000"/>
            <a:headEnd/>
            <a:tailEnd/>
          </a:ln>
        </p:spPr>
        <p:txBody>
          <a:bodyPr/>
          <a:lstStyle/>
          <a:p>
            <a:fld id="{B912C236-0046-45DB-84C4-98FC2A3E5BD4}"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4" y="9942601"/>
            <a:ext cx="43526075" cy="6858882"/>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18134983"/>
            <a:ext cx="35845750" cy="818003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1ED35-245A-4728-B19D-0D4150E7EFF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3467BA-9A4C-4D56-A002-FA1492043C5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4" y="2844492"/>
            <a:ext cx="10880725" cy="2560350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0163" y="2844492"/>
            <a:ext cx="32492950" cy="256035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ED2510-B9BF-4979-ADC2-A8B7B8DB835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8949D0-842E-417D-B130-6B23BB54C78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0565843"/>
            <a:ext cx="43526075" cy="635573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1" y="13564968"/>
            <a:ext cx="43526075" cy="7000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3612D7-BC28-40B3-AA7A-EA84A134178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0164" y="9246527"/>
            <a:ext cx="21686837" cy="192014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9246527"/>
            <a:ext cx="21686838" cy="192014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238B41-9CA1-4331-85F9-B4079774BCB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9" y="1281024"/>
            <a:ext cx="46085125" cy="533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7164476"/>
            <a:ext cx="22625050" cy="29849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149417"/>
            <a:ext cx="22625050" cy="184390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7164476"/>
            <a:ext cx="22632988" cy="29849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149417"/>
            <a:ext cx="22632988" cy="184390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73F32A-CAD9-4B12-A8F2-D9D0FEECF47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1A5637-4978-4755-A385-6D52018EBA7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D06031-52BE-439F-BB05-14FCB274480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274851"/>
            <a:ext cx="16846550" cy="542197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274851"/>
            <a:ext cx="28625800" cy="27313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6696825"/>
            <a:ext cx="16846550" cy="218916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EC0837-0011-4D04-84FB-D2B8B2ED01F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6" y="22402492"/>
            <a:ext cx="30724475" cy="264539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6" y="2859927"/>
            <a:ext cx="30724475" cy="192014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0036176" y="25047885"/>
            <a:ext cx="30724475" cy="3755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68BDF2-4C5D-48B1-A39F-7161AAC8272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0163" y="2844800"/>
            <a:ext cx="43526075" cy="5334000"/>
          </a:xfrm>
          <a:prstGeom prst="rect">
            <a:avLst/>
          </a:prstGeom>
          <a:noFill/>
          <a:ln w="9525">
            <a:noFill/>
            <a:miter lim="800000"/>
            <a:headEnd/>
            <a:tailEnd/>
          </a:ln>
        </p:spPr>
        <p:txBody>
          <a:bodyPr vert="horz" wrap="square" lIns="407557" tIns="203779" rIns="407557" bIns="20377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40163" y="9247188"/>
            <a:ext cx="43526075" cy="19200812"/>
          </a:xfrm>
          <a:prstGeom prst="rect">
            <a:avLst/>
          </a:prstGeom>
          <a:noFill/>
          <a:ln w="9525">
            <a:noFill/>
            <a:miter lim="800000"/>
            <a:headEnd/>
            <a:tailEnd/>
          </a:ln>
        </p:spPr>
        <p:txBody>
          <a:bodyPr vert="horz" wrap="square" lIns="407557" tIns="203779" rIns="407557" bIns="2037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840163" y="29159200"/>
            <a:ext cx="10668000" cy="213360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defRPr sz="6200" dirty="0">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17495838" y="29159200"/>
            <a:ext cx="16214725" cy="213360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ctr">
              <a:defRPr sz="6200" dirty="0">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36698238" y="29159200"/>
            <a:ext cx="10668000" cy="213360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r">
              <a:defRPr sz="6200">
                <a:latin typeface="Times New Roman" pitchFamily="18" charset="0"/>
              </a:defRPr>
            </a:lvl1pPr>
          </a:lstStyle>
          <a:p>
            <a:pPr>
              <a:defRPr/>
            </a:pPr>
            <a:fld id="{B19F93A5-82CE-4839-AFEB-95680EA0375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113" rtl="0" eaLnBrk="0" fontAlgn="base" hangingPunct="0">
        <a:spcBef>
          <a:spcPct val="0"/>
        </a:spcBef>
        <a:spcAft>
          <a:spcPct val="0"/>
        </a:spcAft>
        <a:defRPr sz="19600">
          <a:solidFill>
            <a:schemeClr val="tx2"/>
          </a:solidFill>
          <a:latin typeface="+mj-lt"/>
          <a:ea typeface="ＭＳ Ｐゴシック" pitchFamily="-65" charset="-128"/>
          <a:cs typeface="ＭＳ Ｐゴシック" pitchFamily="-65" charset="-128"/>
        </a:defRPr>
      </a:lvl1pPr>
      <a:lvl2pPr algn="ctr" defTabSz="4075113" rtl="0" eaLnBrk="0" fontAlgn="base" hangingPunct="0">
        <a:spcBef>
          <a:spcPct val="0"/>
        </a:spcBef>
        <a:spcAft>
          <a:spcPct val="0"/>
        </a:spcAft>
        <a:defRPr sz="19600">
          <a:solidFill>
            <a:schemeClr val="tx2"/>
          </a:solidFill>
          <a:latin typeface="Times New Roman" pitchFamily="-65" charset="0"/>
          <a:ea typeface="ＭＳ Ｐゴシック" pitchFamily="-65" charset="-128"/>
          <a:cs typeface="ＭＳ Ｐゴシック" pitchFamily="-65" charset="-128"/>
        </a:defRPr>
      </a:lvl2pPr>
      <a:lvl3pPr algn="ctr" defTabSz="4075113" rtl="0" eaLnBrk="0" fontAlgn="base" hangingPunct="0">
        <a:spcBef>
          <a:spcPct val="0"/>
        </a:spcBef>
        <a:spcAft>
          <a:spcPct val="0"/>
        </a:spcAft>
        <a:defRPr sz="19600">
          <a:solidFill>
            <a:schemeClr val="tx2"/>
          </a:solidFill>
          <a:latin typeface="Times New Roman" pitchFamily="-65" charset="0"/>
          <a:ea typeface="ＭＳ Ｐゴシック" pitchFamily="-65" charset="-128"/>
          <a:cs typeface="ＭＳ Ｐゴシック" pitchFamily="-65" charset="-128"/>
        </a:defRPr>
      </a:lvl3pPr>
      <a:lvl4pPr algn="ctr" defTabSz="4075113" rtl="0" eaLnBrk="0" fontAlgn="base" hangingPunct="0">
        <a:spcBef>
          <a:spcPct val="0"/>
        </a:spcBef>
        <a:spcAft>
          <a:spcPct val="0"/>
        </a:spcAft>
        <a:defRPr sz="19600">
          <a:solidFill>
            <a:schemeClr val="tx2"/>
          </a:solidFill>
          <a:latin typeface="Times New Roman" pitchFamily="-65" charset="0"/>
          <a:ea typeface="ＭＳ Ｐゴシック" pitchFamily="-65" charset="-128"/>
          <a:cs typeface="ＭＳ Ｐゴシック" pitchFamily="-65" charset="-128"/>
        </a:defRPr>
      </a:lvl4pPr>
      <a:lvl5pPr algn="ctr" defTabSz="4075113" rtl="0" eaLnBrk="0" fontAlgn="base" hangingPunct="0">
        <a:spcBef>
          <a:spcPct val="0"/>
        </a:spcBef>
        <a:spcAft>
          <a:spcPct val="0"/>
        </a:spcAft>
        <a:defRPr sz="19600">
          <a:solidFill>
            <a:schemeClr val="tx2"/>
          </a:solidFill>
          <a:latin typeface="Times New Roman" pitchFamily="-65" charset="0"/>
          <a:ea typeface="ＭＳ Ｐゴシック" pitchFamily="-65" charset="-128"/>
          <a:cs typeface="ＭＳ Ｐゴシック" pitchFamily="-65" charset="-128"/>
        </a:defRPr>
      </a:lvl5pPr>
      <a:lvl6pPr marL="457200" algn="ctr" defTabSz="4075113" rtl="0" fontAlgn="base">
        <a:spcBef>
          <a:spcPct val="0"/>
        </a:spcBef>
        <a:spcAft>
          <a:spcPct val="0"/>
        </a:spcAft>
        <a:defRPr sz="19600">
          <a:solidFill>
            <a:schemeClr val="tx2"/>
          </a:solidFill>
          <a:latin typeface="Times New Roman" pitchFamily="-65" charset="0"/>
        </a:defRPr>
      </a:lvl6pPr>
      <a:lvl7pPr marL="914400" algn="ctr" defTabSz="4075113" rtl="0" fontAlgn="base">
        <a:spcBef>
          <a:spcPct val="0"/>
        </a:spcBef>
        <a:spcAft>
          <a:spcPct val="0"/>
        </a:spcAft>
        <a:defRPr sz="19600">
          <a:solidFill>
            <a:schemeClr val="tx2"/>
          </a:solidFill>
          <a:latin typeface="Times New Roman" pitchFamily="-65" charset="0"/>
        </a:defRPr>
      </a:lvl7pPr>
      <a:lvl8pPr marL="1371600" algn="ctr" defTabSz="4075113" rtl="0" fontAlgn="base">
        <a:spcBef>
          <a:spcPct val="0"/>
        </a:spcBef>
        <a:spcAft>
          <a:spcPct val="0"/>
        </a:spcAft>
        <a:defRPr sz="19600">
          <a:solidFill>
            <a:schemeClr val="tx2"/>
          </a:solidFill>
          <a:latin typeface="Times New Roman" pitchFamily="-65" charset="0"/>
        </a:defRPr>
      </a:lvl8pPr>
      <a:lvl9pPr marL="1828800" algn="ctr" defTabSz="4075113" rtl="0" fontAlgn="base">
        <a:spcBef>
          <a:spcPct val="0"/>
        </a:spcBef>
        <a:spcAft>
          <a:spcPct val="0"/>
        </a:spcAft>
        <a:defRPr sz="19600">
          <a:solidFill>
            <a:schemeClr val="tx2"/>
          </a:solidFill>
          <a:latin typeface="Times New Roman" pitchFamily="-65" charset="0"/>
        </a:defRPr>
      </a:lvl9pPr>
    </p:titleStyle>
    <p:bodyStyle>
      <a:lvl1pPr marL="1528763" indent="-1528763" algn="l" defTabSz="4075113" rtl="0" eaLnBrk="0" fontAlgn="base" hangingPunct="0">
        <a:spcBef>
          <a:spcPct val="20000"/>
        </a:spcBef>
        <a:spcAft>
          <a:spcPct val="0"/>
        </a:spcAft>
        <a:buChar char="•"/>
        <a:defRPr sz="14300">
          <a:solidFill>
            <a:schemeClr val="tx1"/>
          </a:solidFill>
          <a:latin typeface="+mn-lt"/>
          <a:ea typeface="ＭＳ Ｐゴシック" pitchFamily="-65" charset="-128"/>
          <a:cs typeface="ＭＳ Ｐゴシック" pitchFamily="-65" charset="-128"/>
        </a:defRPr>
      </a:lvl1pPr>
      <a:lvl2pPr marL="3311525" indent="-1273175" algn="l" defTabSz="4075113" rtl="0" eaLnBrk="0" fontAlgn="base" hangingPunct="0">
        <a:spcBef>
          <a:spcPct val="20000"/>
        </a:spcBef>
        <a:spcAft>
          <a:spcPct val="0"/>
        </a:spcAft>
        <a:buChar char="–"/>
        <a:defRPr sz="12500">
          <a:solidFill>
            <a:schemeClr val="tx1"/>
          </a:solidFill>
          <a:latin typeface="+mn-lt"/>
          <a:ea typeface="ＭＳ Ｐゴシック" pitchFamily="-65" charset="-128"/>
        </a:defRPr>
      </a:lvl2pPr>
      <a:lvl3pPr marL="5094288" indent="-1019175" algn="l" defTabSz="4075113" rtl="0" eaLnBrk="0" fontAlgn="base" hangingPunct="0">
        <a:spcBef>
          <a:spcPct val="20000"/>
        </a:spcBef>
        <a:spcAft>
          <a:spcPct val="0"/>
        </a:spcAft>
        <a:buChar char="•"/>
        <a:defRPr sz="10700">
          <a:solidFill>
            <a:schemeClr val="tx1"/>
          </a:solidFill>
          <a:latin typeface="+mn-lt"/>
          <a:ea typeface="ＭＳ Ｐゴシック" pitchFamily="-65" charset="-128"/>
        </a:defRPr>
      </a:lvl3pPr>
      <a:lvl4pPr marL="7132638" indent="-1019175" algn="l" defTabSz="4075113" rtl="0" eaLnBrk="0" fontAlgn="base" hangingPunct="0">
        <a:spcBef>
          <a:spcPct val="20000"/>
        </a:spcBef>
        <a:spcAft>
          <a:spcPct val="0"/>
        </a:spcAft>
        <a:buChar char="–"/>
        <a:defRPr sz="8900">
          <a:solidFill>
            <a:schemeClr val="tx1"/>
          </a:solidFill>
          <a:latin typeface="+mn-lt"/>
          <a:ea typeface="ＭＳ Ｐゴシック" pitchFamily="-65" charset="-128"/>
        </a:defRPr>
      </a:lvl4pPr>
      <a:lvl5pPr marL="9169400" indent="-1017588" algn="l" defTabSz="4075113" rtl="0" eaLnBrk="0" fontAlgn="base" hangingPunct="0">
        <a:spcBef>
          <a:spcPct val="20000"/>
        </a:spcBef>
        <a:spcAft>
          <a:spcPct val="0"/>
        </a:spcAft>
        <a:buChar char="»"/>
        <a:defRPr sz="8900">
          <a:solidFill>
            <a:schemeClr val="tx1"/>
          </a:solidFill>
          <a:latin typeface="+mn-lt"/>
          <a:ea typeface="ＭＳ Ｐゴシック" pitchFamily="-65" charset="-128"/>
        </a:defRPr>
      </a:lvl5pPr>
      <a:lvl6pPr marL="9626600" indent="-1017588" algn="l" defTabSz="4075113" rtl="0" fontAlgn="base">
        <a:spcBef>
          <a:spcPct val="20000"/>
        </a:spcBef>
        <a:spcAft>
          <a:spcPct val="0"/>
        </a:spcAft>
        <a:buChar char="»"/>
        <a:defRPr sz="8900">
          <a:solidFill>
            <a:schemeClr val="tx1"/>
          </a:solidFill>
          <a:latin typeface="+mn-lt"/>
          <a:ea typeface="ＭＳ Ｐゴシック" pitchFamily="-65" charset="-128"/>
        </a:defRPr>
      </a:lvl6pPr>
      <a:lvl7pPr marL="10083800" indent="-1017588" algn="l" defTabSz="4075113" rtl="0" fontAlgn="base">
        <a:spcBef>
          <a:spcPct val="20000"/>
        </a:spcBef>
        <a:spcAft>
          <a:spcPct val="0"/>
        </a:spcAft>
        <a:buChar char="»"/>
        <a:defRPr sz="8900">
          <a:solidFill>
            <a:schemeClr val="tx1"/>
          </a:solidFill>
          <a:latin typeface="+mn-lt"/>
          <a:ea typeface="ＭＳ Ｐゴシック" pitchFamily="-65" charset="-128"/>
        </a:defRPr>
      </a:lvl7pPr>
      <a:lvl8pPr marL="10541000" indent="-1017588" algn="l" defTabSz="4075113" rtl="0" fontAlgn="base">
        <a:spcBef>
          <a:spcPct val="20000"/>
        </a:spcBef>
        <a:spcAft>
          <a:spcPct val="0"/>
        </a:spcAft>
        <a:buChar char="»"/>
        <a:defRPr sz="8900">
          <a:solidFill>
            <a:schemeClr val="tx1"/>
          </a:solidFill>
          <a:latin typeface="+mn-lt"/>
          <a:ea typeface="ＭＳ Ｐゴシック" pitchFamily="-65" charset="-128"/>
        </a:defRPr>
      </a:lvl8pPr>
      <a:lvl9pPr marL="10998200" indent="-1017588" algn="l" defTabSz="4075113" rtl="0" fontAlgn="base">
        <a:spcBef>
          <a:spcPct val="20000"/>
        </a:spcBef>
        <a:spcAft>
          <a:spcPct val="0"/>
        </a:spcAft>
        <a:buChar char="»"/>
        <a:defRPr sz="89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png"/><Relationship Id="rId3" Type="http://schemas.openxmlformats.org/officeDocument/2006/relationships/notesSlide" Target="../notesSlides/notesSlide1.xml"/><Relationship Id="rId21" Type="http://schemas.openxmlformats.org/officeDocument/2006/relationships/image" Target="../media/image18.png"/><Relationship Id="rId7" Type="http://schemas.openxmlformats.org/officeDocument/2006/relationships/image" Target="../media/image4.jpe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slideLayout" Target="../slideLayouts/slideLayout7.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themeOverride" Target="../theme/themeOverride1.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5" Type="http://schemas.openxmlformats.org/officeDocument/2006/relationships/image" Target="../media/image12.jpe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jpeg"/><Relationship Id="rId14" Type="http://schemas.openxmlformats.org/officeDocument/2006/relationships/image" Target="../media/image11.jpe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91" name="Text Box 12"/>
          <p:cNvSpPr txBox="1">
            <a:spLocks noChangeArrowheads="1"/>
          </p:cNvSpPr>
          <p:nvPr/>
        </p:nvSpPr>
        <p:spPr bwMode="auto">
          <a:xfrm>
            <a:off x="13655675" y="17259300"/>
            <a:ext cx="11430000" cy="13433424"/>
          </a:xfrm>
          <a:prstGeom prst="rect">
            <a:avLst/>
          </a:prstGeom>
          <a:solidFill>
            <a:schemeClr val="bg1"/>
          </a:solidFill>
          <a:ln w="12700">
            <a:noFill/>
            <a:miter lim="800000"/>
            <a:headEnd/>
            <a:tailEnd/>
          </a:ln>
        </p:spPr>
        <p:txBody>
          <a:bodyPr lIns="457200" tIns="228600" rIns="457200" bIns="914400"/>
          <a:lstStyle/>
          <a:p>
            <a:pPr marL="0" lvl="1">
              <a:defRPr/>
            </a:pPr>
            <a:r>
              <a:rPr lang="en-US" sz="4800" b="1" dirty="0" smtClean="0">
                <a:solidFill>
                  <a:srgbClr val="336600"/>
                </a:solidFill>
              </a:rPr>
              <a:t>4. Expert Elicitations</a:t>
            </a:r>
          </a:p>
          <a:p>
            <a:pPr marL="0" lvl="1">
              <a:spcBef>
                <a:spcPts val="600"/>
              </a:spcBef>
              <a:defRPr/>
            </a:pPr>
            <a:r>
              <a:rPr lang="en-US" sz="2800" dirty="0"/>
              <a:t>In the absence of empirical data </a:t>
            </a:r>
            <a:r>
              <a:rPr lang="en-US" sz="2800" dirty="0" smtClean="0"/>
              <a:t>appropriate to the proposed scope, </a:t>
            </a:r>
            <a:r>
              <a:rPr lang="en-US" sz="2800" dirty="0"/>
              <a:t>we elicited </a:t>
            </a:r>
            <a:r>
              <a:rPr lang="en-US" sz="2800" dirty="0" smtClean="0"/>
              <a:t>expert </a:t>
            </a:r>
            <a:r>
              <a:rPr lang="en-US" sz="2800" dirty="0"/>
              <a:t>knowledge </a:t>
            </a:r>
            <a:r>
              <a:rPr lang="en-US" sz="2800" dirty="0" smtClean="0"/>
              <a:t>to construct informed priors for logistic regressions of </a:t>
            </a:r>
            <a:r>
              <a:rPr lang="en-US" sz="2800" dirty="0"/>
              <a:t>species responses to agricultural practices. In </a:t>
            </a:r>
            <a:r>
              <a:rPr lang="en-US" sz="2800" dirty="0" smtClean="0"/>
              <a:t>each state, we selected wildlife biologists with expertise in specific taxa groups (birds, reptiles, amphibians, or mammals). Working individually, the biologists:</a:t>
            </a:r>
          </a:p>
          <a:p>
            <a:pPr marL="0" lvl="1">
              <a:defRPr/>
            </a:pPr>
            <a:endParaRPr lang="en-US" sz="1400" dirty="0" smtClean="0"/>
          </a:p>
          <a:p>
            <a:pPr marL="857250" lvl="1" indent="-400050">
              <a:spcBef>
                <a:spcPts val="600"/>
              </a:spcBef>
              <a:spcAft>
                <a:spcPts val="600"/>
              </a:spcAft>
              <a:buFont typeface="Arial" pitchFamily="34" charset="0"/>
              <a:buChar char="•"/>
              <a:defRPr/>
            </a:pPr>
            <a:r>
              <a:rPr lang="en-US" sz="2800" dirty="0"/>
              <a:t>I</a:t>
            </a:r>
            <a:r>
              <a:rPr lang="en-US" sz="2800" dirty="0" smtClean="0"/>
              <a:t>dentified the primary (by time utilizing resource) shelter and forage resource for  each species in their taxa group.</a:t>
            </a:r>
          </a:p>
          <a:p>
            <a:pPr marL="857250" lvl="1" indent="-400050">
              <a:spcBef>
                <a:spcPts val="600"/>
              </a:spcBef>
              <a:spcAft>
                <a:spcPts val="600"/>
              </a:spcAft>
              <a:buFont typeface="Arial" pitchFamily="34" charset="0"/>
              <a:buChar char="•"/>
              <a:defRPr/>
            </a:pPr>
            <a:r>
              <a:rPr lang="en-US" sz="2800" dirty="0" smtClean="0"/>
              <a:t>Scored the expected impact of each agricultural practice on each forage and shelter resource.</a:t>
            </a:r>
          </a:p>
          <a:p>
            <a:pPr marL="857250" lvl="1" indent="-400050">
              <a:spcBef>
                <a:spcPts val="600"/>
              </a:spcBef>
              <a:spcAft>
                <a:spcPts val="600"/>
              </a:spcAft>
              <a:buFont typeface="Arial" pitchFamily="34" charset="0"/>
              <a:buChar char="•"/>
              <a:defRPr/>
            </a:pPr>
            <a:r>
              <a:rPr lang="en-US" sz="2800" dirty="0" smtClean="0"/>
              <a:t>Quantified their confidence in each score response, reflecting the level of their personal knowledge of the given practice and resource combination.</a:t>
            </a:r>
          </a:p>
          <a:p>
            <a:pPr marL="0" lvl="1">
              <a:spcBef>
                <a:spcPts val="600"/>
              </a:spcBef>
              <a:spcAft>
                <a:spcPts val="600"/>
              </a:spcAft>
              <a:defRPr/>
            </a:pPr>
            <a:r>
              <a:rPr lang="en-US" sz="2800" dirty="0" smtClean="0"/>
              <a:t>The elicitation was administered in the form of an excel spreadsheet.</a:t>
            </a:r>
          </a:p>
          <a:p>
            <a:pPr marL="857250" lvl="1" indent="-400050">
              <a:spcBef>
                <a:spcPts val="600"/>
              </a:spcBef>
              <a:spcAft>
                <a:spcPts val="600"/>
              </a:spcAft>
              <a:buFont typeface="Arial" pitchFamily="34" charset="0"/>
              <a:buChar char="•"/>
              <a:defRPr/>
            </a:pPr>
            <a:endParaRPr lang="en-US" sz="2800" dirty="0" smtClean="0"/>
          </a:p>
          <a:p>
            <a:pPr marL="857250" lvl="1" indent="-400050">
              <a:spcBef>
                <a:spcPts val="600"/>
              </a:spcBef>
              <a:spcAft>
                <a:spcPts val="600"/>
              </a:spcAft>
              <a:buFont typeface="Arial" pitchFamily="34" charset="0"/>
              <a:buChar char="•"/>
              <a:defRPr/>
            </a:pPr>
            <a:endParaRPr lang="en-US" sz="2800" dirty="0"/>
          </a:p>
          <a:p>
            <a:pPr marL="857250" lvl="1" indent="-400050">
              <a:spcBef>
                <a:spcPts val="600"/>
              </a:spcBef>
              <a:spcAft>
                <a:spcPts val="600"/>
              </a:spcAft>
              <a:buFont typeface="Arial" pitchFamily="34" charset="0"/>
              <a:buChar char="•"/>
              <a:defRPr/>
            </a:pPr>
            <a:endParaRPr lang="en-US" sz="2800" dirty="0" smtClean="0"/>
          </a:p>
          <a:p>
            <a:pPr marL="857250" lvl="1" indent="-400050">
              <a:spcBef>
                <a:spcPts val="600"/>
              </a:spcBef>
              <a:spcAft>
                <a:spcPts val="600"/>
              </a:spcAft>
              <a:buFont typeface="Arial" pitchFamily="34" charset="0"/>
              <a:buChar char="•"/>
              <a:defRPr/>
            </a:pPr>
            <a:endParaRPr lang="en-US" sz="2800" dirty="0"/>
          </a:p>
          <a:p>
            <a:pPr marL="857250" lvl="1" indent="-400050">
              <a:spcBef>
                <a:spcPts val="600"/>
              </a:spcBef>
              <a:spcAft>
                <a:spcPts val="600"/>
              </a:spcAft>
              <a:buFont typeface="Arial" pitchFamily="34" charset="0"/>
              <a:buChar char="•"/>
              <a:defRPr/>
            </a:pPr>
            <a:endParaRPr lang="en-US" sz="2800" dirty="0" smtClean="0"/>
          </a:p>
          <a:p>
            <a:pPr marL="857250" lvl="1" indent="-400050">
              <a:spcBef>
                <a:spcPts val="600"/>
              </a:spcBef>
              <a:spcAft>
                <a:spcPts val="600"/>
              </a:spcAft>
              <a:buFont typeface="Arial" pitchFamily="34" charset="0"/>
              <a:buChar char="•"/>
              <a:defRPr/>
            </a:pPr>
            <a:endParaRPr lang="en-US" sz="2800" dirty="0"/>
          </a:p>
          <a:p>
            <a:pPr marL="0" lvl="1">
              <a:spcBef>
                <a:spcPts val="0"/>
              </a:spcBef>
              <a:spcAft>
                <a:spcPts val="0"/>
              </a:spcAft>
              <a:defRPr/>
            </a:pPr>
            <a:endParaRPr lang="en-US" sz="2800" dirty="0" smtClean="0"/>
          </a:p>
          <a:p>
            <a:pPr marL="285750" indent="-285750">
              <a:buFont typeface="Arial" pitchFamily="34" charset="0"/>
              <a:buChar char="•"/>
              <a:defRPr/>
            </a:pPr>
            <a:endParaRPr lang="en-US" sz="2800" dirty="0"/>
          </a:p>
          <a:p>
            <a:pPr marL="1082675" lvl="1">
              <a:buFont typeface="Arial" pitchFamily="34" charset="0"/>
              <a:buChar char="•"/>
              <a:defRPr/>
            </a:pPr>
            <a:endParaRPr lang="en-US" sz="2000" dirty="0"/>
          </a:p>
          <a:p>
            <a:pPr marL="511175" indent="-452438">
              <a:spcBef>
                <a:spcPct val="20000"/>
              </a:spcBef>
              <a:buClr>
                <a:schemeClr val="accent1"/>
              </a:buClr>
              <a:buSzPct val="85000"/>
              <a:defRPr/>
            </a:pPr>
            <a:endParaRPr lang="en-US" sz="2500" u="sng" dirty="0"/>
          </a:p>
          <a:p>
            <a:pPr marL="57150" lvl="1">
              <a:defRPr/>
            </a:pPr>
            <a:endParaRPr lang="en-US" sz="2000" dirty="0"/>
          </a:p>
          <a:p>
            <a:pPr marL="1385888" lvl="1" indent="-346075">
              <a:spcBef>
                <a:spcPct val="10000"/>
              </a:spcBef>
              <a:buFont typeface="Times New Roman" pitchFamily="18" charset="0"/>
              <a:buChar char="•"/>
              <a:tabLst>
                <a:tab pos="500063" algn="l"/>
              </a:tabLst>
              <a:defRPr/>
            </a:pPr>
            <a:endParaRPr lang="en-US" sz="2800" dirty="0"/>
          </a:p>
          <a:p>
            <a:pPr>
              <a:spcBef>
                <a:spcPct val="10000"/>
              </a:spcBef>
              <a:tabLst>
                <a:tab pos="500063" algn="l"/>
              </a:tabLst>
              <a:defRPr/>
            </a:pPr>
            <a:r>
              <a:rPr lang="en-US" sz="2800" dirty="0">
                <a:latin typeface="Times New Roman" pitchFamily="18" charset="0"/>
              </a:rPr>
              <a:t>	</a:t>
            </a:r>
          </a:p>
        </p:txBody>
      </p:sp>
      <p:sp>
        <p:nvSpPr>
          <p:cNvPr id="14341" name="Text Box 12"/>
          <p:cNvSpPr txBox="1">
            <a:spLocks noChangeArrowheads="1"/>
          </p:cNvSpPr>
          <p:nvPr/>
        </p:nvSpPr>
        <p:spPr bwMode="auto">
          <a:xfrm>
            <a:off x="13668375" y="5596847"/>
            <a:ext cx="11430000" cy="11776754"/>
          </a:xfrm>
          <a:prstGeom prst="rect">
            <a:avLst/>
          </a:prstGeom>
          <a:solidFill>
            <a:schemeClr val="bg1"/>
          </a:solidFill>
          <a:ln w="12700">
            <a:noFill/>
            <a:miter lim="800000"/>
            <a:headEnd/>
            <a:tailEnd/>
          </a:ln>
        </p:spPr>
        <p:txBody>
          <a:bodyPr lIns="457200" tIns="228600" rIns="457200" bIns="914400"/>
          <a:lstStyle/>
          <a:p>
            <a:pPr algn="just">
              <a:spcAft>
                <a:spcPts val="1200"/>
              </a:spcAft>
              <a:tabLst>
                <a:tab pos="500063" algn="l"/>
              </a:tabLst>
              <a:defRPr/>
            </a:pPr>
            <a:r>
              <a:rPr lang="en-US" sz="4800" b="1" dirty="0" smtClean="0">
                <a:solidFill>
                  <a:srgbClr val="336600"/>
                </a:solidFill>
              </a:rPr>
              <a:t>3. Design Workshop</a:t>
            </a:r>
          </a:p>
          <a:p>
            <a:pPr algn="just">
              <a:spcAft>
                <a:spcPts val="1200"/>
              </a:spcAft>
              <a:tabLst>
                <a:tab pos="500063" algn="l"/>
              </a:tabLst>
              <a:defRPr/>
            </a:pPr>
            <a:r>
              <a:rPr lang="en-US" sz="2800" dirty="0" smtClean="0"/>
              <a:t>Producers and biologists debated and reached consensus regarding project objectives, scope, and appropriate level of biological detail for an educational tool.</a:t>
            </a:r>
            <a:endParaRPr lang="en-US" sz="1400" dirty="0" smtClean="0"/>
          </a:p>
          <a:p>
            <a:pPr marL="857250" lvl="1" indent="-400050" algn="just">
              <a:spcBef>
                <a:spcPts val="600"/>
              </a:spcBef>
              <a:spcAft>
                <a:spcPts val="600"/>
              </a:spcAft>
              <a:buFont typeface="Arial" pitchFamily="34" charset="0"/>
              <a:buChar char="•"/>
              <a:defRPr/>
            </a:pPr>
            <a:r>
              <a:rPr lang="en-US" sz="2800" dirty="0" smtClean="0"/>
              <a:t>Producers defined common practices in field and field margin management.</a:t>
            </a:r>
            <a:endParaRPr lang="en-US" sz="2800" dirty="0"/>
          </a:p>
          <a:p>
            <a:pPr marL="857250" lvl="2" indent="-400050" algn="just">
              <a:spcBef>
                <a:spcPts val="600"/>
              </a:spcBef>
              <a:spcAft>
                <a:spcPts val="600"/>
              </a:spcAft>
              <a:buFont typeface="Arial" pitchFamily="34" charset="0"/>
              <a:buChar char="•"/>
              <a:defRPr/>
            </a:pPr>
            <a:r>
              <a:rPr lang="en-US" sz="2800" dirty="0" smtClean="0"/>
              <a:t>Biologists defined general categories of shelter and forage resources used by vertebrate wildlife species and then narrowed the list of practices to those expected to impact one or more resources.</a:t>
            </a:r>
            <a:endParaRPr lang="en-US" sz="2800" dirty="0"/>
          </a:p>
        </p:txBody>
      </p:sp>
      <p:sp>
        <p:nvSpPr>
          <p:cNvPr id="2050" name="Text Box 7"/>
          <p:cNvSpPr txBox="1">
            <a:spLocks noChangeArrowheads="1"/>
          </p:cNvSpPr>
          <p:nvPr/>
        </p:nvSpPr>
        <p:spPr bwMode="auto">
          <a:xfrm>
            <a:off x="1219200" y="5619750"/>
            <a:ext cx="11430000" cy="11753849"/>
          </a:xfrm>
          <a:prstGeom prst="rect">
            <a:avLst/>
          </a:prstGeom>
          <a:solidFill>
            <a:schemeClr val="bg1"/>
          </a:solidFill>
          <a:ln w="12700">
            <a:noFill/>
            <a:miter lim="800000"/>
            <a:headEnd/>
            <a:tailEnd/>
          </a:ln>
        </p:spPr>
        <p:txBody>
          <a:bodyPr lIns="457200" tIns="228600" rIns="457200" bIns="457200"/>
          <a:lstStyle/>
          <a:p>
            <a:pPr algn="just">
              <a:spcBef>
                <a:spcPct val="50000"/>
              </a:spcBef>
              <a:spcAft>
                <a:spcPts val="1200"/>
              </a:spcAft>
              <a:tabLst>
                <a:tab pos="500063" algn="l"/>
              </a:tabLst>
              <a:defRPr/>
            </a:pPr>
            <a:r>
              <a:rPr lang="en-US" sz="4800" b="1" dirty="0" smtClean="0">
                <a:solidFill>
                  <a:srgbClr val="336600"/>
                </a:solidFill>
              </a:rPr>
              <a:t>1. Objective</a:t>
            </a:r>
            <a:endParaRPr lang="en-US" sz="4800" b="1" dirty="0">
              <a:solidFill>
                <a:srgbClr val="336600"/>
              </a:solidFill>
            </a:endParaRPr>
          </a:p>
          <a:p>
            <a:pPr marL="0" lvl="1" algn="just">
              <a:defRPr/>
            </a:pPr>
            <a:r>
              <a:rPr lang="en-US" sz="2800" dirty="0" smtClean="0"/>
              <a:t>Develop a biodiversity metric to educate commercial row crop producers about the potential impacts of specific agricultural practices on terrestrial vertebrate species. The metric must:</a:t>
            </a:r>
            <a:endParaRPr lang="en-US" sz="2800" dirty="0"/>
          </a:p>
          <a:p>
            <a:pPr marL="857250" lvl="3" indent="-400050">
              <a:spcBef>
                <a:spcPts val="600"/>
              </a:spcBef>
              <a:spcAft>
                <a:spcPts val="600"/>
              </a:spcAft>
              <a:buFont typeface="Arial" pitchFamily="34" charset="0"/>
              <a:buChar char="•"/>
              <a:defRPr/>
            </a:pPr>
            <a:r>
              <a:rPr lang="en-US" sz="2800" dirty="0" smtClean="0"/>
              <a:t>Be relevant to decisions made by individual producers.</a:t>
            </a:r>
          </a:p>
          <a:p>
            <a:pPr marL="857250" lvl="3" indent="-400050">
              <a:spcBef>
                <a:spcPts val="600"/>
              </a:spcBef>
              <a:spcAft>
                <a:spcPts val="600"/>
              </a:spcAft>
              <a:buFont typeface="Arial" pitchFamily="34" charset="0"/>
              <a:buChar char="•"/>
              <a:defRPr/>
            </a:pPr>
            <a:r>
              <a:rPr lang="en-US" sz="2800" dirty="0" smtClean="0"/>
              <a:t>Support queries of the expected positive, negative, or neutral outcomes of specific actions for specific species of interest.</a:t>
            </a:r>
          </a:p>
          <a:p>
            <a:pPr marL="857250" lvl="3" indent="-400050">
              <a:spcBef>
                <a:spcPts val="600"/>
              </a:spcBef>
              <a:spcAft>
                <a:spcPts val="600"/>
              </a:spcAft>
              <a:buFont typeface="Arial" pitchFamily="34" charset="0"/>
              <a:buChar char="•"/>
              <a:defRPr/>
            </a:pPr>
            <a:r>
              <a:rPr lang="en-US" sz="2800" dirty="0" smtClean="0"/>
              <a:t>Be grounded in science, transparent, and easily interpreted by producers.</a:t>
            </a:r>
            <a:endParaRPr lang="en-US" sz="2800" dirty="0"/>
          </a:p>
          <a:p>
            <a:pPr marL="228600" lvl="1" indent="-228600" algn="just">
              <a:buFont typeface="Arial" pitchFamily="34" charset="0"/>
              <a:buChar char="•"/>
              <a:tabLst>
                <a:tab pos="500063" algn="l"/>
              </a:tabLst>
              <a:defRPr/>
            </a:pPr>
            <a:endParaRPr lang="en-US" sz="2800" dirty="0"/>
          </a:p>
          <a:p>
            <a:pPr marL="228600" lvl="1" indent="-228600" algn="just">
              <a:buFont typeface="Arial" pitchFamily="34" charset="0"/>
              <a:buChar char="•"/>
              <a:tabLst>
                <a:tab pos="500063" algn="l"/>
              </a:tabLst>
              <a:defRPr/>
            </a:pPr>
            <a:endParaRPr lang="en-US" sz="2800" dirty="0"/>
          </a:p>
          <a:p>
            <a:pPr marL="228600" lvl="1" indent="-228600" algn="just">
              <a:buFont typeface="Arial" pitchFamily="34" charset="0"/>
              <a:buChar char="•"/>
              <a:tabLst>
                <a:tab pos="500063" algn="l"/>
              </a:tabLst>
              <a:defRPr/>
            </a:pPr>
            <a:endParaRPr lang="en-US" sz="2800" dirty="0"/>
          </a:p>
          <a:p>
            <a:pPr marL="228600" lvl="1" indent="-228600" algn="just">
              <a:buFont typeface="Arial" pitchFamily="34" charset="0"/>
              <a:buChar char="•"/>
              <a:tabLst>
                <a:tab pos="500063" algn="l"/>
              </a:tabLst>
              <a:defRPr/>
            </a:pPr>
            <a:endParaRPr lang="en-US" sz="2800" dirty="0"/>
          </a:p>
          <a:p>
            <a:pPr marL="228600" lvl="1" indent="-228600" algn="just">
              <a:buFont typeface="Arial" pitchFamily="34" charset="0"/>
              <a:buChar char="•"/>
              <a:tabLst>
                <a:tab pos="500063" algn="l"/>
              </a:tabLst>
              <a:defRPr/>
            </a:pPr>
            <a:endParaRPr lang="en-US" sz="2800" dirty="0"/>
          </a:p>
          <a:p>
            <a:pPr marL="228600" lvl="1" indent="-228600" algn="just">
              <a:buFont typeface="Arial" pitchFamily="34" charset="0"/>
              <a:buChar char="•"/>
              <a:tabLst>
                <a:tab pos="500063" algn="l"/>
              </a:tabLst>
              <a:defRPr/>
            </a:pPr>
            <a:endParaRPr lang="en-US" sz="2800" dirty="0"/>
          </a:p>
          <a:p>
            <a:pPr marL="228600" lvl="1" indent="-228600" algn="just">
              <a:buFont typeface="Arial" pitchFamily="34" charset="0"/>
              <a:buChar char="•"/>
              <a:tabLst>
                <a:tab pos="500063" algn="l"/>
              </a:tabLst>
              <a:defRPr/>
            </a:pPr>
            <a:endParaRPr lang="en-US" sz="2800" dirty="0"/>
          </a:p>
          <a:p>
            <a:pPr marL="228600" lvl="1" indent="-228600" algn="just">
              <a:buFont typeface="Arial" pitchFamily="34" charset="0"/>
              <a:buChar char="•"/>
              <a:tabLst>
                <a:tab pos="500063" algn="l"/>
              </a:tabLst>
              <a:defRPr/>
            </a:pPr>
            <a:endParaRPr lang="en-US" sz="2800" dirty="0"/>
          </a:p>
          <a:p>
            <a:pPr marL="228600" lvl="1" indent="-228600" algn="just">
              <a:tabLst>
                <a:tab pos="500063" algn="l"/>
              </a:tabLst>
              <a:defRPr/>
            </a:pPr>
            <a:endParaRPr lang="en-US" sz="2800" dirty="0"/>
          </a:p>
          <a:p>
            <a:pPr marL="228600" lvl="1" indent="-228600" algn="just">
              <a:tabLst>
                <a:tab pos="500063" algn="l"/>
              </a:tabLst>
              <a:defRPr/>
            </a:pPr>
            <a:endParaRPr lang="en-US" sz="2800" dirty="0"/>
          </a:p>
          <a:p>
            <a:pPr marL="228600" lvl="1" indent="-228600" algn="just">
              <a:buFont typeface="Arial" pitchFamily="34" charset="0"/>
              <a:buChar char="•"/>
              <a:tabLst>
                <a:tab pos="500063" algn="l"/>
              </a:tabLst>
              <a:defRPr/>
            </a:pPr>
            <a:endParaRPr lang="en-US" sz="2800" dirty="0" smtClean="0"/>
          </a:p>
          <a:p>
            <a:pPr marL="228600" lvl="1" indent="-228600" algn="just">
              <a:buFont typeface="Arial" pitchFamily="34" charset="0"/>
              <a:buChar char="•"/>
              <a:tabLst>
                <a:tab pos="500063" algn="l"/>
              </a:tabLst>
              <a:defRPr/>
            </a:pPr>
            <a:endParaRPr lang="en-US" sz="2800" dirty="0"/>
          </a:p>
          <a:p>
            <a:pPr marL="228600" lvl="1" indent="-228600" algn="just">
              <a:buFont typeface="Arial" pitchFamily="34" charset="0"/>
              <a:buChar char="•"/>
              <a:tabLst>
                <a:tab pos="500063" algn="l"/>
              </a:tabLst>
              <a:defRPr/>
            </a:pPr>
            <a:endParaRPr lang="en-US" sz="2800" dirty="0" smtClean="0"/>
          </a:p>
          <a:p>
            <a:pPr marL="228600" lvl="1" indent="-228600" algn="just">
              <a:buFont typeface="Arial" pitchFamily="34" charset="0"/>
              <a:buChar char="•"/>
              <a:tabLst>
                <a:tab pos="500063" algn="l"/>
              </a:tabLst>
              <a:defRPr/>
            </a:pPr>
            <a:endParaRPr lang="en-US" sz="2800" dirty="0"/>
          </a:p>
          <a:p>
            <a:pPr marL="228600" lvl="1" indent="-228600" algn="just">
              <a:tabLst>
                <a:tab pos="500063" algn="l"/>
              </a:tabLst>
              <a:defRPr/>
            </a:pPr>
            <a:endParaRPr lang="en-US" sz="2800" dirty="0"/>
          </a:p>
          <a:p>
            <a:pPr marL="228600" lvl="1" indent="-228600" algn="just">
              <a:buFont typeface="Arial" pitchFamily="34" charset="0"/>
              <a:buChar char="•"/>
              <a:tabLst>
                <a:tab pos="500063" algn="l"/>
              </a:tabLst>
              <a:defRPr/>
            </a:pPr>
            <a:endParaRPr lang="en-US" sz="2800" dirty="0"/>
          </a:p>
          <a:p>
            <a:pPr marL="228600" lvl="1" indent="-228600" algn="just">
              <a:tabLst>
                <a:tab pos="500063" algn="l"/>
              </a:tabLst>
              <a:defRPr/>
            </a:pPr>
            <a:endParaRPr lang="en-US" sz="2800" dirty="0"/>
          </a:p>
          <a:p>
            <a:pPr marL="228600" lvl="1" indent="-228600" algn="just">
              <a:tabLst>
                <a:tab pos="500063" algn="l"/>
              </a:tabLst>
              <a:defRPr/>
            </a:pPr>
            <a:endParaRPr lang="en-US" sz="2800" dirty="0"/>
          </a:p>
          <a:p>
            <a:pPr marL="228600" lvl="1" indent="-228600">
              <a:tabLst>
                <a:tab pos="500063" algn="l"/>
              </a:tabLst>
              <a:defRPr/>
            </a:pPr>
            <a:endParaRPr lang="en-US" sz="2800" dirty="0"/>
          </a:p>
          <a:p>
            <a:pPr marL="0" lvl="1">
              <a:tabLst>
                <a:tab pos="500063" algn="l"/>
              </a:tabLst>
              <a:defRPr/>
            </a:pPr>
            <a:endParaRPr lang="en-US" sz="2800" dirty="0">
              <a:latin typeface="Times New Roman" pitchFamily="18" charset="0"/>
              <a:cs typeface="Times New Roman" pitchFamily="18" charset="0"/>
            </a:endParaRPr>
          </a:p>
          <a:p>
            <a:pPr>
              <a:spcBef>
                <a:spcPct val="10000"/>
              </a:spcBef>
              <a:tabLst>
                <a:tab pos="500063" algn="l"/>
              </a:tabLst>
              <a:defRPr/>
            </a:pPr>
            <a:endParaRPr lang="en-US" sz="2800" dirty="0">
              <a:latin typeface="Times New Roman" pitchFamily="18" charset="0"/>
            </a:endParaRPr>
          </a:p>
        </p:txBody>
      </p:sp>
      <p:sp>
        <p:nvSpPr>
          <p:cNvPr id="2051" name="Text Box 11"/>
          <p:cNvSpPr txBox="1">
            <a:spLocks noChangeArrowheads="1"/>
          </p:cNvSpPr>
          <p:nvPr/>
        </p:nvSpPr>
        <p:spPr bwMode="auto">
          <a:xfrm>
            <a:off x="1214438" y="17287876"/>
            <a:ext cx="11430000" cy="13366750"/>
          </a:xfrm>
          <a:prstGeom prst="rect">
            <a:avLst/>
          </a:prstGeom>
          <a:solidFill>
            <a:schemeClr val="bg1"/>
          </a:solidFill>
          <a:ln w="12700">
            <a:noFill/>
            <a:miter lim="800000"/>
            <a:headEnd/>
            <a:tailEnd/>
          </a:ln>
        </p:spPr>
        <p:txBody>
          <a:bodyPr lIns="457200" tIns="228600" rIns="457200" bIns="914400"/>
          <a:lstStyle/>
          <a:p>
            <a:pPr algn="just">
              <a:spcBef>
                <a:spcPct val="50000"/>
              </a:spcBef>
              <a:spcAft>
                <a:spcPts val="1200"/>
              </a:spcAft>
              <a:tabLst>
                <a:tab pos="500063" algn="l"/>
              </a:tabLst>
            </a:pPr>
            <a:r>
              <a:rPr lang="en-US" sz="4800" b="1" dirty="0" smtClean="0">
                <a:solidFill>
                  <a:srgbClr val="336600"/>
                </a:solidFill>
              </a:rPr>
              <a:t>2. Biodiversity Tool Vision</a:t>
            </a:r>
            <a:r>
              <a:rPr lang="en-US" sz="4800" b="1" dirty="0">
                <a:solidFill>
                  <a:srgbClr val="336600"/>
                </a:solidFill>
              </a:rPr>
              <a:t>	</a:t>
            </a:r>
          </a:p>
          <a:p>
            <a:pPr>
              <a:spcBef>
                <a:spcPct val="10000"/>
              </a:spcBef>
              <a:tabLst>
                <a:tab pos="500063" algn="l"/>
              </a:tabLst>
            </a:pPr>
            <a:endParaRPr lang="en-US" sz="2800" dirty="0">
              <a:latin typeface="Times New Roman" pitchFamily="18" charset="0"/>
            </a:endParaRPr>
          </a:p>
        </p:txBody>
      </p:sp>
      <p:sp>
        <p:nvSpPr>
          <p:cNvPr id="2054" name="Text Box 13"/>
          <p:cNvSpPr txBox="1">
            <a:spLocks noChangeArrowheads="1"/>
          </p:cNvSpPr>
          <p:nvPr/>
        </p:nvSpPr>
        <p:spPr bwMode="auto">
          <a:xfrm>
            <a:off x="38703023" y="13858875"/>
            <a:ext cx="11430000" cy="5543550"/>
          </a:xfrm>
          <a:prstGeom prst="rect">
            <a:avLst/>
          </a:prstGeom>
          <a:solidFill>
            <a:schemeClr val="bg1"/>
          </a:solidFill>
          <a:ln w="12700">
            <a:noFill/>
            <a:miter lim="800000"/>
            <a:headEnd/>
            <a:tailEnd/>
          </a:ln>
        </p:spPr>
        <p:txBody>
          <a:bodyPr lIns="457200" tIns="228600" rIns="457200" bIns="914400"/>
          <a:lstStyle/>
          <a:p>
            <a:pPr>
              <a:spcBef>
                <a:spcPct val="50000"/>
              </a:spcBef>
              <a:tabLst>
                <a:tab pos="635000" algn="l"/>
              </a:tabLst>
              <a:defRPr/>
            </a:pPr>
            <a:r>
              <a:rPr lang="en-US" sz="4800" b="1" dirty="0" smtClean="0">
                <a:solidFill>
                  <a:srgbClr val="336600"/>
                </a:solidFill>
              </a:rPr>
              <a:t>8. Conclusions</a:t>
            </a:r>
            <a:endParaRPr lang="en-US" sz="4800" b="1" dirty="0">
              <a:solidFill>
                <a:srgbClr val="336600"/>
              </a:solidFill>
            </a:endParaRPr>
          </a:p>
          <a:p>
            <a:pPr>
              <a:spcBef>
                <a:spcPts val="600"/>
              </a:spcBef>
              <a:spcAft>
                <a:spcPts val="600"/>
              </a:spcAft>
              <a:defRPr/>
            </a:pPr>
            <a:r>
              <a:rPr lang="en-US" sz="2800" dirty="0" smtClean="0">
                <a:latin typeface="Helvetica" pitchFamily="34" charset="0"/>
                <a:cs typeface="Helvetica" pitchFamily="34" charset="0"/>
              </a:rPr>
              <a:t>Our expert-based approach allows producers to explore the biodiversity impact of production decisions in a specific field.</a:t>
            </a:r>
          </a:p>
          <a:p>
            <a:pPr marL="800100" indent="-342900">
              <a:spcBef>
                <a:spcPts val="600"/>
              </a:spcBef>
              <a:spcAft>
                <a:spcPts val="600"/>
              </a:spcAft>
              <a:buFont typeface="Arial" pitchFamily="34" charset="0"/>
              <a:buChar char="•"/>
              <a:tabLst>
                <a:tab pos="635000" algn="l"/>
              </a:tabLst>
              <a:defRPr/>
            </a:pPr>
            <a:r>
              <a:rPr lang="en-US" sz="2800" dirty="0" smtClean="0">
                <a:latin typeface="Helvetica" pitchFamily="34" charset="0"/>
                <a:cs typeface="Helvetica" pitchFamily="34" charset="0"/>
              </a:rPr>
              <a:t>The pathway from decision to biodiversity impact is represented as the probability of a field provisioning forage and shelter resources to individual species.</a:t>
            </a:r>
          </a:p>
          <a:p>
            <a:pPr marL="800100" indent="-342900">
              <a:spcBef>
                <a:spcPts val="600"/>
              </a:spcBef>
              <a:spcAft>
                <a:spcPts val="600"/>
              </a:spcAft>
              <a:buFont typeface="Arial" pitchFamily="34" charset="0"/>
              <a:buChar char="•"/>
              <a:tabLst>
                <a:tab pos="635000" algn="l"/>
              </a:tabLst>
              <a:defRPr/>
            </a:pPr>
            <a:r>
              <a:rPr lang="en-US" sz="2800" dirty="0" smtClean="0">
                <a:latin typeface="Helvetica" pitchFamily="34" charset="0"/>
                <a:cs typeface="Helvetica" pitchFamily="34" charset="0"/>
              </a:rPr>
              <a:t>The model structure allows diverse queries by producers, biologists, or other citizens.  The query outcomes represent expert-based prior probabilities that are science-based, transparent, testable, and updateable.</a:t>
            </a:r>
          </a:p>
          <a:p>
            <a:pPr marL="231775" indent="-231775">
              <a:spcBef>
                <a:spcPct val="10000"/>
              </a:spcBef>
              <a:tabLst>
                <a:tab pos="635000" algn="l"/>
              </a:tabLst>
              <a:defRPr/>
            </a:pPr>
            <a:endParaRPr lang="en-US" sz="2800" dirty="0">
              <a:latin typeface="Helvetica" pitchFamily="34" charset="0"/>
              <a:cs typeface="Helvetica" pitchFamily="34" charset="0"/>
            </a:endParaRPr>
          </a:p>
        </p:txBody>
      </p:sp>
      <p:sp>
        <p:nvSpPr>
          <p:cNvPr id="2055" name="Text Box 14"/>
          <p:cNvSpPr txBox="1">
            <a:spLocks noChangeArrowheads="1"/>
          </p:cNvSpPr>
          <p:nvPr/>
        </p:nvSpPr>
        <p:spPr bwMode="auto">
          <a:xfrm>
            <a:off x="984250" y="3124200"/>
            <a:ext cx="49233138" cy="2032000"/>
          </a:xfrm>
          <a:prstGeom prst="rect">
            <a:avLst/>
          </a:prstGeom>
          <a:noFill/>
          <a:ln w="12700">
            <a:noFill/>
            <a:miter lim="800000"/>
            <a:headEnd/>
            <a:tailEnd/>
          </a:ln>
        </p:spPr>
        <p:txBody>
          <a:bodyPr lIns="274320" tIns="274320" rIns="274320" bIns="274320">
            <a:spAutoFit/>
          </a:bodyPr>
          <a:lstStyle/>
          <a:p>
            <a:pPr algn="ctr"/>
            <a:r>
              <a:rPr lang="en-US" sz="4800" baseline="30000">
                <a:solidFill>
                  <a:srgbClr val="336600"/>
                </a:solidFill>
              </a:rPr>
              <a:t>1</a:t>
            </a:r>
            <a:r>
              <a:rPr lang="en-US" sz="4800">
                <a:solidFill>
                  <a:srgbClr val="336600"/>
                </a:solidFill>
              </a:rPr>
              <a:t>Environmental Decision Analysis Team,</a:t>
            </a:r>
            <a:r>
              <a:rPr lang="en-US" sz="4800" b="1">
                <a:solidFill>
                  <a:srgbClr val="336600"/>
                </a:solidFill>
              </a:rPr>
              <a:t> </a:t>
            </a:r>
            <a:r>
              <a:rPr lang="en-US" sz="4800">
                <a:solidFill>
                  <a:srgbClr val="336600"/>
                </a:solidFill>
              </a:rPr>
              <a:t>Department of Biology, NC State University, Raleigh, North Carolina, USA</a:t>
            </a:r>
          </a:p>
          <a:p>
            <a:pPr algn="ctr"/>
            <a:r>
              <a:rPr lang="en-US" sz="4800">
                <a:solidFill>
                  <a:srgbClr val="336600"/>
                </a:solidFill>
              </a:rPr>
              <a:t> </a:t>
            </a:r>
            <a:r>
              <a:rPr lang="en-US" sz="4800" baseline="30000">
                <a:solidFill>
                  <a:srgbClr val="336600"/>
                </a:solidFill>
              </a:rPr>
              <a:t>2</a:t>
            </a:r>
            <a:r>
              <a:rPr lang="en-US" sz="4800">
                <a:solidFill>
                  <a:srgbClr val="336600"/>
                </a:solidFill>
              </a:rPr>
              <a:t>USGS North Carolina Cooperative Fish and Wildlife Research Unit, Department of Biology, NC State University, Raleigh, North Carolina, USA</a:t>
            </a:r>
          </a:p>
        </p:txBody>
      </p:sp>
      <p:sp>
        <p:nvSpPr>
          <p:cNvPr id="2056" name="Text Box 15"/>
          <p:cNvSpPr txBox="1">
            <a:spLocks noChangeArrowheads="1"/>
          </p:cNvSpPr>
          <p:nvPr/>
        </p:nvSpPr>
        <p:spPr bwMode="auto">
          <a:xfrm>
            <a:off x="38688963" y="5611813"/>
            <a:ext cx="11430000" cy="8361362"/>
          </a:xfrm>
          <a:prstGeom prst="rect">
            <a:avLst/>
          </a:prstGeom>
          <a:solidFill>
            <a:schemeClr val="bg1"/>
          </a:solidFill>
          <a:ln w="12700">
            <a:noFill/>
            <a:miter lim="800000"/>
            <a:headEnd/>
            <a:tailEnd/>
          </a:ln>
        </p:spPr>
        <p:txBody>
          <a:bodyPr lIns="457200" tIns="228600" rIns="457200" bIns="457200"/>
          <a:lstStyle/>
          <a:p>
            <a:pPr marL="500063" indent="-500063">
              <a:spcBef>
                <a:spcPts val="0"/>
              </a:spcBef>
              <a:spcAft>
                <a:spcPts val="1200"/>
              </a:spcAft>
              <a:defRPr/>
            </a:pPr>
            <a:r>
              <a:rPr lang="en-US" sz="4800" b="1" dirty="0" smtClean="0">
                <a:solidFill>
                  <a:srgbClr val="336600"/>
                </a:solidFill>
              </a:rPr>
              <a:t>7. Example Applications</a:t>
            </a:r>
            <a:endParaRPr lang="en-US" sz="4800" b="1" dirty="0">
              <a:solidFill>
                <a:srgbClr val="336600"/>
              </a:solidFill>
            </a:endParaRPr>
          </a:p>
          <a:p>
            <a:pPr>
              <a:spcBef>
                <a:spcPts val="600"/>
              </a:spcBef>
              <a:spcAft>
                <a:spcPts val="600"/>
              </a:spcAft>
              <a:defRPr/>
            </a:pPr>
            <a:r>
              <a:rPr lang="en-US" sz="2800" dirty="0" smtClean="0">
                <a:latin typeface="Helvetica" pitchFamily="34" charset="0"/>
                <a:cs typeface="Helvetica" pitchFamily="34" charset="0"/>
              </a:rPr>
              <a:t>The biodiversity impact score allows producers to compare outcomes from alternative decisions in a single field, or to compare impacts of similar decisions in different fields.  However, even more importantly, because the tool is built on relational databases, it is very easy to query information such as:</a:t>
            </a:r>
          </a:p>
          <a:p>
            <a:pPr marL="914400" indent="-457200">
              <a:spcBef>
                <a:spcPts val="600"/>
              </a:spcBef>
              <a:spcAft>
                <a:spcPts val="600"/>
              </a:spcAft>
              <a:buFont typeface="Arial" pitchFamily="34" charset="0"/>
              <a:buChar char="•"/>
              <a:defRPr/>
            </a:pPr>
            <a:r>
              <a:rPr lang="en-US" sz="2800" dirty="0" smtClean="0">
                <a:latin typeface="Helvetica" pitchFamily="34" charset="0"/>
                <a:cs typeface="Helvetica" pitchFamily="34" charset="0"/>
              </a:rPr>
              <a:t>Which species are most positively impacted?</a:t>
            </a:r>
          </a:p>
          <a:p>
            <a:pPr marL="914400" indent="-457200">
              <a:spcBef>
                <a:spcPts val="600"/>
              </a:spcBef>
              <a:spcAft>
                <a:spcPts val="600"/>
              </a:spcAft>
              <a:buFont typeface="Arial" pitchFamily="34" charset="0"/>
              <a:buChar char="•"/>
              <a:defRPr/>
            </a:pPr>
            <a:r>
              <a:rPr lang="en-US" sz="2800" dirty="0" smtClean="0">
                <a:latin typeface="Helvetica" pitchFamily="34" charset="0"/>
                <a:cs typeface="Helvetica" pitchFamily="34" charset="0"/>
              </a:rPr>
              <a:t>How do my decisions impact culturally important species?</a:t>
            </a:r>
          </a:p>
          <a:p>
            <a:pPr marL="914400" indent="-457200">
              <a:spcBef>
                <a:spcPts val="600"/>
              </a:spcBef>
              <a:spcAft>
                <a:spcPts val="600"/>
              </a:spcAft>
              <a:buFont typeface="Arial" pitchFamily="34" charset="0"/>
              <a:buChar char="•"/>
              <a:defRPr/>
            </a:pPr>
            <a:r>
              <a:rPr lang="en-US" sz="2800" dirty="0" smtClean="0">
                <a:latin typeface="Helvetica" pitchFamily="34" charset="0"/>
                <a:cs typeface="Helvetica" pitchFamily="34" charset="0"/>
              </a:rPr>
              <a:t>Are there actions I could take to benefit a particular species?</a:t>
            </a:r>
          </a:p>
          <a:p>
            <a:pPr marL="914400" indent="-457200">
              <a:spcBef>
                <a:spcPts val="600"/>
              </a:spcBef>
              <a:spcAft>
                <a:spcPts val="600"/>
              </a:spcAft>
              <a:buFont typeface="Arial" pitchFamily="34" charset="0"/>
              <a:buChar char="•"/>
              <a:defRPr/>
            </a:pPr>
            <a:r>
              <a:rPr lang="en-US" sz="2800" dirty="0" smtClean="0">
                <a:latin typeface="Helvetica" pitchFamily="34" charset="0"/>
                <a:cs typeface="Helvetica" pitchFamily="34" charset="0"/>
              </a:rPr>
              <a:t>Which decisions have the greatest potential impact?</a:t>
            </a:r>
          </a:p>
          <a:p>
            <a:pPr>
              <a:spcBef>
                <a:spcPts val="600"/>
              </a:spcBef>
              <a:spcAft>
                <a:spcPts val="600"/>
              </a:spcAft>
              <a:defRPr/>
            </a:pPr>
            <a:endParaRPr lang="en-US" sz="2800" dirty="0">
              <a:latin typeface="Helvetica" pitchFamily="34" charset="0"/>
              <a:cs typeface="Helvetica" pitchFamily="34" charset="0"/>
            </a:endParaRPr>
          </a:p>
          <a:p>
            <a:pPr marL="500063" indent="-500063">
              <a:spcBef>
                <a:spcPts val="600"/>
              </a:spcBef>
              <a:spcAft>
                <a:spcPts val="600"/>
              </a:spcAft>
              <a:defRPr/>
            </a:pPr>
            <a:endParaRPr lang="en-US" sz="2800" dirty="0">
              <a:latin typeface="Helvetica" pitchFamily="34" charset="0"/>
              <a:cs typeface="Helvetica" pitchFamily="34" charset="0"/>
            </a:endParaRPr>
          </a:p>
        </p:txBody>
      </p:sp>
      <p:sp>
        <p:nvSpPr>
          <p:cNvPr id="2058" name="Text Box 114"/>
          <p:cNvSpPr txBox="1">
            <a:spLocks noChangeArrowheads="1"/>
          </p:cNvSpPr>
          <p:nvPr/>
        </p:nvSpPr>
        <p:spPr bwMode="auto">
          <a:xfrm>
            <a:off x="26160413" y="5616575"/>
            <a:ext cx="11418887" cy="16414750"/>
          </a:xfrm>
          <a:prstGeom prst="rect">
            <a:avLst/>
          </a:prstGeom>
          <a:solidFill>
            <a:schemeClr val="bg1"/>
          </a:solidFill>
          <a:ln w="12700">
            <a:noFill/>
            <a:miter lim="800000"/>
            <a:headEnd/>
            <a:tailEnd/>
          </a:ln>
        </p:spPr>
        <p:txBody>
          <a:bodyPr lIns="457200" tIns="228600" rIns="457200" bIns="228600"/>
          <a:lstStyle/>
          <a:p>
            <a:pPr>
              <a:spcBef>
                <a:spcPct val="50000"/>
              </a:spcBef>
              <a:spcAft>
                <a:spcPts val="1200"/>
              </a:spcAft>
              <a:tabLst>
                <a:tab pos="635000" algn="l"/>
              </a:tabLst>
              <a:defRPr/>
            </a:pPr>
            <a:r>
              <a:rPr lang="en-US" sz="4800" b="1" dirty="0" smtClean="0">
                <a:solidFill>
                  <a:srgbClr val="336600"/>
                </a:solidFill>
              </a:rPr>
              <a:t>5. Calculating Informed Priors</a:t>
            </a:r>
          </a:p>
          <a:p>
            <a:pPr algn="just">
              <a:spcAft>
                <a:spcPts val="1200"/>
              </a:spcAft>
              <a:tabLst>
                <a:tab pos="500063" algn="l"/>
              </a:tabLst>
              <a:defRPr/>
            </a:pPr>
            <a:r>
              <a:rPr lang="en-US" sz="2800" dirty="0" smtClean="0"/>
              <a:t>Each production </a:t>
            </a:r>
            <a:r>
              <a:rPr lang="en-US" sz="2800" dirty="0"/>
              <a:t>d</a:t>
            </a:r>
            <a:r>
              <a:rPr lang="en-US" sz="2800" dirty="0" smtClean="0"/>
              <a:t>ecision is one variable in a logistic regression predicting the probability that a field provisions a given resource.  (Species are assumed to spend more time in fields which provision resources relative to those that do not.) </a:t>
            </a:r>
            <a:r>
              <a:rPr lang="en-US" sz="2800" dirty="0"/>
              <a:t>We used a mixture model approach to </a:t>
            </a:r>
            <a:r>
              <a:rPr lang="en-US" sz="2800" dirty="0" smtClean="0"/>
              <a:t>translate experts’ simple impact and confidence scores to </a:t>
            </a:r>
            <a:r>
              <a:rPr lang="en-US" sz="2800" dirty="0"/>
              <a:t>informed priors </a:t>
            </a:r>
            <a:r>
              <a:rPr lang="en-US" sz="2800" dirty="0" smtClean="0"/>
              <a:t>suitable </a:t>
            </a:r>
            <a:r>
              <a:rPr lang="en-US" sz="2800" dirty="0"/>
              <a:t>for Bayesian logistic regression. </a:t>
            </a:r>
            <a:r>
              <a:rPr lang="en-US" sz="2800" dirty="0" smtClean="0"/>
              <a:t> For each unique decision – resource combination, we:</a:t>
            </a:r>
            <a:endParaRPr lang="en-US" sz="1400" dirty="0"/>
          </a:p>
          <a:p>
            <a:pPr marL="857250" lvl="1" indent="-400050" algn="just">
              <a:spcBef>
                <a:spcPts val="600"/>
              </a:spcBef>
              <a:spcAft>
                <a:spcPts val="600"/>
              </a:spcAft>
              <a:buFont typeface="Arial" pitchFamily="34" charset="0"/>
              <a:buChar char="•"/>
              <a:defRPr/>
            </a:pPr>
            <a:r>
              <a:rPr lang="en-US" sz="2800" dirty="0" smtClean="0"/>
              <a:t>Distributed expert uncertainty among three normal distributions.</a:t>
            </a:r>
          </a:p>
          <a:p>
            <a:pPr marL="857250" lvl="1" indent="-400050" algn="just">
              <a:spcBef>
                <a:spcPts val="600"/>
              </a:spcBef>
              <a:spcAft>
                <a:spcPts val="600"/>
              </a:spcAft>
              <a:buFont typeface="Arial" pitchFamily="34" charset="0"/>
              <a:buChar char="•"/>
              <a:defRPr/>
            </a:pPr>
            <a:r>
              <a:rPr lang="en-US" sz="2800" dirty="0" smtClean="0"/>
              <a:t>Calculated  a single probability density function as the mixture  of the three distributions.</a:t>
            </a:r>
          </a:p>
          <a:p>
            <a:pPr marL="857250" lvl="1" indent="-400050" algn="just">
              <a:spcBef>
                <a:spcPts val="600"/>
              </a:spcBef>
              <a:spcAft>
                <a:spcPts val="600"/>
              </a:spcAft>
              <a:buFont typeface="Arial" pitchFamily="34" charset="0"/>
              <a:buChar char="•"/>
              <a:defRPr/>
            </a:pPr>
            <a:r>
              <a:rPr lang="en-US" sz="2800" dirty="0" smtClean="0"/>
              <a:t>Used Monte Carlo estimation to obtain the mean, median, and variance  values for betas in logistic regressions.</a:t>
            </a:r>
          </a:p>
          <a:p>
            <a:pPr marL="857250" lvl="1" indent="-400050" algn="just">
              <a:spcBef>
                <a:spcPts val="600"/>
              </a:spcBef>
              <a:spcAft>
                <a:spcPts val="600"/>
              </a:spcAft>
              <a:defRPr/>
            </a:pPr>
            <a:endParaRPr lang="en-US" sz="2800" dirty="0" smtClean="0"/>
          </a:p>
          <a:p>
            <a:pPr marL="857250" lvl="1" indent="-400050" algn="just">
              <a:spcBef>
                <a:spcPts val="600"/>
              </a:spcBef>
              <a:spcAft>
                <a:spcPts val="600"/>
              </a:spcAft>
              <a:buFont typeface="Arial" pitchFamily="34" charset="0"/>
              <a:buChar char="•"/>
              <a:defRPr/>
            </a:pPr>
            <a:endParaRPr lang="en-US" sz="2800" dirty="0" smtClean="0"/>
          </a:p>
          <a:p>
            <a:pPr marL="857250" lvl="1" indent="-400050" algn="just">
              <a:spcBef>
                <a:spcPts val="600"/>
              </a:spcBef>
              <a:spcAft>
                <a:spcPts val="600"/>
              </a:spcAft>
              <a:buFont typeface="Arial" pitchFamily="34" charset="0"/>
              <a:buChar char="•"/>
              <a:defRPr/>
            </a:pPr>
            <a:endParaRPr lang="en-US" sz="2800" dirty="0" smtClean="0"/>
          </a:p>
        </p:txBody>
      </p:sp>
      <p:sp>
        <p:nvSpPr>
          <p:cNvPr id="14379" name="Rectangle 180"/>
          <p:cNvSpPr>
            <a:spLocks noChangeArrowheads="1"/>
          </p:cNvSpPr>
          <p:nvPr/>
        </p:nvSpPr>
        <p:spPr bwMode="auto">
          <a:xfrm>
            <a:off x="962525" y="931863"/>
            <a:ext cx="49473853" cy="212365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spAutoFit/>
          </a:bodyPr>
          <a:lstStyle/>
          <a:p>
            <a:pPr algn="ctr">
              <a:defRPr/>
            </a:pPr>
            <a:r>
              <a:rPr lang="en-US" sz="6600" dirty="0">
                <a:solidFill>
                  <a:srgbClr val="336600"/>
                </a:solidFill>
              </a:rPr>
              <a:t>Vertebrate Biodiversity in Agricultural Landscapes: Predicting Impacts of Alternative Row Crop Production Strategies </a:t>
            </a:r>
          </a:p>
          <a:p>
            <a:pPr algn="ctr">
              <a:defRPr/>
            </a:pPr>
            <a:r>
              <a:rPr lang="en-US" sz="6600" b="1" dirty="0">
                <a:solidFill>
                  <a:srgbClr val="336600"/>
                </a:solidFill>
              </a:rPr>
              <a:t>C. Ashton Drew</a:t>
            </a:r>
            <a:r>
              <a:rPr lang="en-US" sz="6600" b="1" baseline="30000" dirty="0">
                <a:solidFill>
                  <a:srgbClr val="336600"/>
                </a:solidFill>
              </a:rPr>
              <a:t>1</a:t>
            </a:r>
            <a:r>
              <a:rPr lang="en-US" sz="6600" b="1" dirty="0">
                <a:solidFill>
                  <a:srgbClr val="336600"/>
                </a:solidFill>
              </a:rPr>
              <a:t>, Louise Alexander</a:t>
            </a:r>
            <a:r>
              <a:rPr lang="en-US" sz="6600" b="1" baseline="30000" dirty="0">
                <a:solidFill>
                  <a:srgbClr val="336600"/>
                </a:solidFill>
              </a:rPr>
              <a:t>1</a:t>
            </a:r>
            <a:r>
              <a:rPr lang="en-US" sz="6600" b="1" dirty="0">
                <a:solidFill>
                  <a:srgbClr val="336600"/>
                </a:solidFill>
              </a:rPr>
              <a:t>, and Jaime Collazo</a:t>
            </a:r>
            <a:r>
              <a:rPr lang="en-US" sz="6600" b="1" baseline="30000" dirty="0">
                <a:solidFill>
                  <a:srgbClr val="336600"/>
                </a:solidFill>
              </a:rPr>
              <a:t>2</a:t>
            </a:r>
            <a:endParaRPr lang="en-US" sz="6600" b="1" dirty="0">
              <a:solidFill>
                <a:srgbClr val="336600"/>
              </a:solidFill>
            </a:endParaRPr>
          </a:p>
        </p:txBody>
      </p:sp>
      <p:sp>
        <p:nvSpPr>
          <p:cNvPr id="61" name="Rectangle 60"/>
          <p:cNvSpPr/>
          <p:nvPr/>
        </p:nvSpPr>
        <p:spPr>
          <a:xfrm>
            <a:off x="0" y="0"/>
            <a:ext cx="46038" cy="4603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 name="Rectangle 61"/>
          <p:cNvSpPr/>
          <p:nvPr/>
        </p:nvSpPr>
        <p:spPr>
          <a:xfrm>
            <a:off x="590550" y="438150"/>
            <a:ext cx="50139600" cy="3107055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 name="TextBox 49"/>
          <p:cNvSpPr txBox="1"/>
          <p:nvPr/>
        </p:nvSpPr>
        <p:spPr bwMode="auto">
          <a:xfrm>
            <a:off x="7250113" y="12331700"/>
            <a:ext cx="269875" cy="320675"/>
          </a:xfrm>
          <a:prstGeom prst="rect">
            <a:avLst/>
          </a:prstGeom>
          <a:solidFill>
            <a:schemeClr val="bg1">
              <a:lumMod val="85000"/>
            </a:schemeClr>
          </a:solidFill>
        </p:spPr>
        <p:txBody>
          <a:bodyPr anchor="ctr">
            <a:spAutoFit/>
          </a:bodyPr>
          <a:lstStyle/>
          <a:p>
            <a:pPr algn="ctr">
              <a:defRPr/>
            </a:pPr>
            <a:r>
              <a:rPr lang="en-US" sz="1800" dirty="0"/>
              <a:t>1</a:t>
            </a:r>
          </a:p>
        </p:txBody>
      </p:sp>
      <p:sp>
        <p:nvSpPr>
          <p:cNvPr id="51" name="TextBox 50"/>
          <p:cNvSpPr txBox="1"/>
          <p:nvPr/>
        </p:nvSpPr>
        <p:spPr bwMode="auto">
          <a:xfrm>
            <a:off x="7065963" y="12909550"/>
            <a:ext cx="269875" cy="320675"/>
          </a:xfrm>
          <a:prstGeom prst="rect">
            <a:avLst/>
          </a:prstGeom>
          <a:solidFill>
            <a:schemeClr val="bg1">
              <a:lumMod val="85000"/>
            </a:schemeClr>
          </a:solidFill>
        </p:spPr>
        <p:txBody>
          <a:bodyPr anchor="ctr">
            <a:spAutoFit/>
          </a:bodyPr>
          <a:lstStyle/>
          <a:p>
            <a:pPr algn="ctr">
              <a:defRPr/>
            </a:pPr>
            <a:r>
              <a:rPr lang="en-US" sz="1800" dirty="0"/>
              <a:t>2</a:t>
            </a:r>
          </a:p>
        </p:txBody>
      </p:sp>
      <p:sp>
        <p:nvSpPr>
          <p:cNvPr id="52" name="TextBox 51"/>
          <p:cNvSpPr txBox="1"/>
          <p:nvPr/>
        </p:nvSpPr>
        <p:spPr bwMode="auto">
          <a:xfrm>
            <a:off x="6546850" y="14006513"/>
            <a:ext cx="271463" cy="319087"/>
          </a:xfrm>
          <a:prstGeom prst="rect">
            <a:avLst/>
          </a:prstGeom>
          <a:solidFill>
            <a:schemeClr val="bg1">
              <a:lumMod val="85000"/>
            </a:schemeClr>
          </a:solidFill>
        </p:spPr>
        <p:txBody>
          <a:bodyPr anchor="ctr">
            <a:spAutoFit/>
          </a:bodyPr>
          <a:lstStyle/>
          <a:p>
            <a:pPr algn="ctr">
              <a:defRPr/>
            </a:pPr>
            <a:r>
              <a:rPr lang="en-US" sz="1800" dirty="0"/>
              <a:t>3</a:t>
            </a:r>
          </a:p>
        </p:txBody>
      </p:sp>
      <p:sp>
        <p:nvSpPr>
          <p:cNvPr id="122" name="Oval 121"/>
          <p:cNvSpPr/>
          <p:nvPr/>
        </p:nvSpPr>
        <p:spPr>
          <a:xfrm>
            <a:off x="10048875" y="22813963"/>
            <a:ext cx="457200" cy="4572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7" name="Oval 106"/>
          <p:cNvSpPr/>
          <p:nvPr/>
        </p:nvSpPr>
        <p:spPr>
          <a:xfrm>
            <a:off x="10825163" y="20716875"/>
            <a:ext cx="457200" cy="457200"/>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 name="Oval 67"/>
          <p:cNvSpPr/>
          <p:nvPr/>
        </p:nvSpPr>
        <p:spPr>
          <a:xfrm>
            <a:off x="10225088" y="22256750"/>
            <a:ext cx="457200" cy="457200"/>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0" name="Rectangle 69"/>
          <p:cNvSpPr/>
          <p:nvPr/>
        </p:nvSpPr>
        <p:spPr bwMode="auto">
          <a:xfrm>
            <a:off x="1438275" y="18316575"/>
            <a:ext cx="10972800" cy="121798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06" name="TextBox 2"/>
          <p:cNvSpPr txBox="1">
            <a:spLocks noChangeArrowheads="1"/>
          </p:cNvSpPr>
          <p:nvPr/>
        </p:nvSpPr>
        <p:spPr bwMode="auto">
          <a:xfrm>
            <a:off x="1722859" y="18489142"/>
            <a:ext cx="5318125" cy="477054"/>
          </a:xfrm>
          <a:prstGeom prst="rect">
            <a:avLst/>
          </a:prstGeom>
          <a:solidFill>
            <a:srgbClr val="336600"/>
          </a:solidFill>
          <a:ln w="19050">
            <a:solidFill>
              <a:srgbClr val="336600"/>
            </a:solidFill>
            <a:miter lim="800000"/>
            <a:headEnd/>
            <a:tailEnd/>
          </a:ln>
        </p:spPr>
        <p:txBody>
          <a:bodyPr wrap="square">
            <a:spAutoFit/>
          </a:bodyPr>
          <a:lstStyle/>
          <a:p>
            <a:pPr algn="ctr"/>
            <a:r>
              <a:rPr lang="en-US" sz="2500" dirty="0">
                <a:solidFill>
                  <a:schemeClr val="bg1"/>
                </a:solidFill>
                <a:latin typeface="Helvetica" pitchFamily="34" charset="0"/>
                <a:cs typeface="Helvetica" pitchFamily="34" charset="0"/>
              </a:rPr>
              <a:t>Producer identifies field of interest</a:t>
            </a:r>
          </a:p>
        </p:txBody>
      </p:sp>
      <p:sp>
        <p:nvSpPr>
          <p:cNvPr id="2307" name="TextBox 14"/>
          <p:cNvSpPr txBox="1">
            <a:spLocks noChangeArrowheads="1"/>
          </p:cNvSpPr>
          <p:nvPr/>
        </p:nvSpPr>
        <p:spPr bwMode="auto">
          <a:xfrm>
            <a:off x="1722859" y="19162552"/>
            <a:ext cx="5318125" cy="2015936"/>
          </a:xfrm>
          <a:prstGeom prst="rect">
            <a:avLst/>
          </a:prstGeom>
          <a:solidFill>
            <a:srgbClr val="AADD65"/>
          </a:solidFill>
          <a:ln w="9525">
            <a:solidFill>
              <a:srgbClr val="336600"/>
            </a:solidFill>
            <a:miter lim="800000"/>
            <a:headEnd/>
            <a:tailEnd/>
          </a:ln>
        </p:spPr>
        <p:txBody>
          <a:bodyPr wrap="square">
            <a:spAutoFit/>
          </a:bodyPr>
          <a:lstStyle/>
          <a:p>
            <a:pPr algn="ctr"/>
            <a:r>
              <a:rPr lang="en-US" sz="2500" dirty="0">
                <a:latin typeface="Helvetica" pitchFamily="34" charset="0"/>
                <a:cs typeface="Helvetica" pitchFamily="34" charset="0"/>
              </a:rPr>
              <a:t>Tool queries </a:t>
            </a:r>
            <a:r>
              <a:rPr lang="en-US" sz="2500" dirty="0" smtClean="0">
                <a:latin typeface="Helvetica" pitchFamily="34" charset="0"/>
                <a:cs typeface="Helvetica" pitchFamily="34" charset="0"/>
              </a:rPr>
              <a:t>Gap </a:t>
            </a:r>
            <a:r>
              <a:rPr lang="en-US" sz="2500" dirty="0">
                <a:latin typeface="Helvetica" pitchFamily="34" charset="0"/>
                <a:cs typeface="Helvetica" pitchFamily="34" charset="0"/>
              </a:rPr>
              <a:t>Analysis Program </a:t>
            </a:r>
            <a:r>
              <a:rPr lang="en-US" sz="2500" dirty="0" smtClean="0">
                <a:latin typeface="Helvetica" pitchFamily="34" charset="0"/>
                <a:cs typeface="Helvetica" pitchFamily="34" charset="0"/>
              </a:rPr>
              <a:t>(GAP</a:t>
            </a:r>
            <a:r>
              <a:rPr lang="en-US" sz="2500" dirty="0">
                <a:latin typeface="Helvetica" pitchFamily="34" charset="0"/>
                <a:cs typeface="Helvetica" pitchFamily="34" charset="0"/>
              </a:rPr>
              <a:t>) </a:t>
            </a:r>
            <a:r>
              <a:rPr lang="en-US" sz="2500" dirty="0" smtClean="0">
                <a:latin typeface="Helvetica" pitchFamily="34" charset="0"/>
                <a:cs typeface="Helvetica" pitchFamily="34" charset="0"/>
              </a:rPr>
              <a:t> data to  </a:t>
            </a:r>
            <a:r>
              <a:rPr lang="en-US" sz="2500" dirty="0">
                <a:latin typeface="Helvetica" pitchFamily="34" charset="0"/>
                <a:cs typeface="Helvetica" pitchFamily="34" charset="0"/>
              </a:rPr>
              <a:t>identify </a:t>
            </a:r>
            <a:r>
              <a:rPr lang="en-US" sz="2500" dirty="0" smtClean="0">
                <a:latin typeface="Helvetica" pitchFamily="34" charset="0"/>
                <a:cs typeface="Helvetica" pitchFamily="34" charset="0"/>
              </a:rPr>
              <a:t>species  that potentially use the field and the immediate  (120 m) margin as primary or secondary habitat</a:t>
            </a:r>
            <a:endParaRPr lang="en-US" sz="2500" dirty="0">
              <a:latin typeface="Helvetica" pitchFamily="34" charset="0"/>
              <a:cs typeface="Helvetica" pitchFamily="34" charset="0"/>
            </a:endParaRPr>
          </a:p>
        </p:txBody>
      </p:sp>
      <p:pic>
        <p:nvPicPr>
          <p:cNvPr id="2089" name="Picture 17" descr="CropScapeexample.tif"/>
          <p:cNvPicPr>
            <a:picLocks noChangeAspect="1"/>
          </p:cNvPicPr>
          <p:nvPr/>
        </p:nvPicPr>
        <p:blipFill>
          <a:blip r:embed="rId4"/>
          <a:srcRect l="13959" t="14587" r="29430" b="62650"/>
          <a:stretch>
            <a:fillRect/>
          </a:stretch>
        </p:blipFill>
        <p:spPr bwMode="auto">
          <a:xfrm>
            <a:off x="7327900" y="18570698"/>
            <a:ext cx="4572000" cy="2181280"/>
          </a:xfrm>
          <a:prstGeom prst="rect">
            <a:avLst/>
          </a:prstGeom>
          <a:noFill/>
          <a:ln w="9525">
            <a:solidFill>
              <a:schemeClr val="accent1"/>
            </a:solidFill>
            <a:miter lim="800000"/>
            <a:headEnd/>
            <a:tailEnd/>
          </a:ln>
          <a:effectLst>
            <a:outerShdw blurRad="50800" dist="38100" dir="2700000" algn="tl" rotWithShape="0">
              <a:prstClr val="black">
                <a:alpha val="80000"/>
              </a:prstClr>
            </a:outerShdw>
          </a:effectLst>
        </p:spPr>
      </p:pic>
      <p:sp>
        <p:nvSpPr>
          <p:cNvPr id="2309" name="TextBox 62"/>
          <p:cNvSpPr txBox="1">
            <a:spLocks noChangeArrowheads="1"/>
          </p:cNvSpPr>
          <p:nvPr/>
        </p:nvSpPr>
        <p:spPr bwMode="auto">
          <a:xfrm>
            <a:off x="1722859" y="21374844"/>
            <a:ext cx="5318125" cy="1631216"/>
          </a:xfrm>
          <a:prstGeom prst="rect">
            <a:avLst/>
          </a:prstGeom>
          <a:solidFill>
            <a:schemeClr val="bg1">
              <a:lumMod val="65000"/>
            </a:schemeClr>
          </a:solidFill>
          <a:ln w="19050">
            <a:solidFill>
              <a:srgbClr val="336600"/>
            </a:solidFill>
            <a:miter lim="800000"/>
            <a:headEnd/>
            <a:tailEnd/>
          </a:ln>
        </p:spPr>
        <p:txBody>
          <a:bodyPr wrap="square">
            <a:spAutoFit/>
          </a:bodyPr>
          <a:lstStyle/>
          <a:p>
            <a:pPr algn="ctr"/>
            <a:r>
              <a:rPr lang="en-US" sz="2500" dirty="0" smtClean="0">
                <a:latin typeface="Helvetica" pitchFamily="34" charset="0"/>
                <a:cs typeface="Helvetica" pitchFamily="34" charset="0"/>
              </a:rPr>
              <a:t>Relational database matches species to primary resources (forage, day shelter, and night shelter)</a:t>
            </a:r>
            <a:endParaRPr lang="en-US" sz="2500" dirty="0">
              <a:latin typeface="Helvetica" pitchFamily="34" charset="0"/>
              <a:cs typeface="Helvetica" pitchFamily="34" charset="0"/>
            </a:endParaRPr>
          </a:p>
        </p:txBody>
      </p:sp>
      <p:sp>
        <p:nvSpPr>
          <p:cNvPr id="2310" name="TextBox 72"/>
          <p:cNvSpPr txBox="1">
            <a:spLocks noChangeArrowheads="1"/>
          </p:cNvSpPr>
          <p:nvPr/>
        </p:nvSpPr>
        <p:spPr bwMode="auto">
          <a:xfrm>
            <a:off x="1722859" y="23202416"/>
            <a:ext cx="5318125" cy="477054"/>
          </a:xfrm>
          <a:prstGeom prst="rect">
            <a:avLst/>
          </a:prstGeom>
          <a:solidFill>
            <a:srgbClr val="336600"/>
          </a:solidFill>
          <a:ln w="19050">
            <a:solidFill>
              <a:srgbClr val="336600"/>
            </a:solidFill>
            <a:miter lim="800000"/>
            <a:headEnd/>
            <a:tailEnd/>
          </a:ln>
        </p:spPr>
        <p:txBody>
          <a:bodyPr wrap="square">
            <a:spAutoFit/>
          </a:bodyPr>
          <a:lstStyle/>
          <a:p>
            <a:pPr algn="ctr"/>
            <a:r>
              <a:rPr lang="en-US" sz="2500" dirty="0">
                <a:solidFill>
                  <a:schemeClr val="bg1"/>
                </a:solidFill>
                <a:latin typeface="Helvetica" pitchFamily="34" charset="0"/>
                <a:cs typeface="Helvetica" pitchFamily="34" charset="0"/>
              </a:rPr>
              <a:t>Producer describes practices</a:t>
            </a:r>
          </a:p>
        </p:txBody>
      </p:sp>
      <p:sp>
        <p:nvSpPr>
          <p:cNvPr id="2311" name="TextBox 65"/>
          <p:cNvSpPr txBox="1">
            <a:spLocks noChangeArrowheads="1"/>
          </p:cNvSpPr>
          <p:nvPr/>
        </p:nvSpPr>
        <p:spPr bwMode="auto">
          <a:xfrm>
            <a:off x="1723683" y="25703398"/>
            <a:ext cx="5316476" cy="1246495"/>
          </a:xfrm>
          <a:prstGeom prst="rect">
            <a:avLst/>
          </a:prstGeom>
          <a:solidFill>
            <a:schemeClr val="bg1">
              <a:lumMod val="65000"/>
            </a:schemeClr>
          </a:solidFill>
          <a:ln w="9525">
            <a:solidFill>
              <a:srgbClr val="336600"/>
            </a:solidFill>
            <a:miter lim="800000"/>
            <a:headEnd/>
            <a:tailEnd/>
          </a:ln>
        </p:spPr>
        <p:txBody>
          <a:bodyPr wrap="square">
            <a:spAutoFit/>
          </a:bodyPr>
          <a:lstStyle/>
          <a:p>
            <a:pPr algn="ctr"/>
            <a:r>
              <a:rPr lang="en-US" sz="2500" dirty="0" smtClean="0">
                <a:latin typeface="Helvetica" pitchFamily="34" charset="0"/>
                <a:cs typeface="Helvetica" pitchFamily="34" charset="0"/>
              </a:rPr>
              <a:t>Relational database  assigns impact scores to individual species  based on their assigned primary resources</a:t>
            </a:r>
            <a:endParaRPr lang="en-US" sz="2500" dirty="0">
              <a:latin typeface="Helvetica" pitchFamily="34" charset="0"/>
              <a:cs typeface="Helvetica" pitchFamily="34" charset="0"/>
            </a:endParaRPr>
          </a:p>
        </p:txBody>
      </p:sp>
      <p:sp>
        <p:nvSpPr>
          <p:cNvPr id="2082" name="TextBox 66"/>
          <p:cNvSpPr txBox="1">
            <a:spLocks noChangeArrowheads="1"/>
          </p:cNvSpPr>
          <p:nvPr/>
        </p:nvSpPr>
        <p:spPr bwMode="auto">
          <a:xfrm>
            <a:off x="1722859" y="27146250"/>
            <a:ext cx="5318125" cy="3170099"/>
          </a:xfrm>
          <a:prstGeom prst="rect">
            <a:avLst/>
          </a:prstGeom>
          <a:solidFill>
            <a:srgbClr val="AADD65"/>
          </a:solidFill>
          <a:ln w="19050">
            <a:solidFill>
              <a:srgbClr val="336600"/>
            </a:solidFill>
            <a:miter lim="800000"/>
            <a:headEnd/>
            <a:tailEnd/>
          </a:ln>
        </p:spPr>
        <p:txBody>
          <a:bodyPr wrap="square" rIns="0">
            <a:spAutoFit/>
          </a:bodyPr>
          <a:lstStyle/>
          <a:p>
            <a:pPr algn="ctr">
              <a:defRPr/>
            </a:pPr>
            <a:r>
              <a:rPr lang="en-US" sz="2500" dirty="0" smtClean="0">
                <a:latin typeface="Helvetica" pitchFamily="34" charset="0"/>
                <a:cs typeface="Helvetica" pitchFamily="34" charset="0"/>
              </a:rPr>
              <a:t>Tool scores individual species as more, less,  or equally likely to be present (compared to a “typical” field of the same crop type) and calculates a biodiversity score as  the net response of all species standardized to number of GAP species potentially present.</a:t>
            </a:r>
            <a:endParaRPr lang="en-US" sz="2500" dirty="0">
              <a:latin typeface="Helvetica" pitchFamily="34" charset="0"/>
              <a:cs typeface="Helvetica" pitchFamily="34" charset="0"/>
            </a:endParaRPr>
          </a:p>
        </p:txBody>
      </p:sp>
      <p:pic>
        <p:nvPicPr>
          <p:cNvPr id="2086" name="Picture 5" descr="nlcd2001"/>
          <p:cNvPicPr>
            <a:picLocks noChangeAspect="1" noChangeArrowheads="1"/>
          </p:cNvPicPr>
          <p:nvPr/>
        </p:nvPicPr>
        <p:blipFill>
          <a:blip r:embed="rId5"/>
          <a:srcRect l="26524" t="2118" r="3626" b="51353"/>
          <a:stretch>
            <a:fillRect/>
          </a:stretch>
        </p:blipFill>
        <p:spPr bwMode="auto">
          <a:xfrm>
            <a:off x="7556500" y="20223072"/>
            <a:ext cx="4572000" cy="2338128"/>
          </a:xfrm>
          <a:prstGeom prst="rect">
            <a:avLst/>
          </a:prstGeom>
          <a:noFill/>
          <a:ln w="9525">
            <a:noFill/>
            <a:miter lim="800000"/>
            <a:headEnd/>
            <a:tailEnd/>
          </a:ln>
          <a:effectLst>
            <a:outerShdw blurRad="50800" dist="38100" dir="2700000" algn="tl" rotWithShape="0">
              <a:prstClr val="black">
                <a:alpha val="80000"/>
              </a:prstClr>
            </a:outerShdw>
          </a:effectLst>
        </p:spPr>
      </p:pic>
      <p:grpSp>
        <p:nvGrpSpPr>
          <p:cNvPr id="3" name="Group 42"/>
          <p:cNvGrpSpPr>
            <a:grpSpLocks/>
          </p:cNvGrpSpPr>
          <p:nvPr/>
        </p:nvGrpSpPr>
        <p:grpSpPr bwMode="auto">
          <a:xfrm>
            <a:off x="7354203" y="22213896"/>
            <a:ext cx="4572000" cy="1575774"/>
            <a:chOff x="-590903" y="1380474"/>
            <a:chExt cx="4507675" cy="1133857"/>
          </a:xfrm>
          <a:effectLst>
            <a:outerShdw blurRad="50800" dist="38100" dir="2700000" algn="tl" rotWithShape="0">
              <a:prstClr val="black">
                <a:alpha val="80000"/>
              </a:prstClr>
            </a:outerShdw>
          </a:effectLst>
        </p:grpSpPr>
        <p:pic>
          <p:nvPicPr>
            <p:cNvPr id="2092" name="Picture 79" descr="Chickadee.jpg"/>
            <p:cNvPicPr>
              <a:picLocks noChangeAspect="1"/>
            </p:cNvPicPr>
            <p:nvPr/>
          </p:nvPicPr>
          <p:blipFill>
            <a:blip r:embed="rId6"/>
            <a:srcRect l="11543" r="3775"/>
            <a:stretch>
              <a:fillRect/>
            </a:stretch>
          </p:blipFill>
          <p:spPr bwMode="auto">
            <a:xfrm>
              <a:off x="938047" y="1380474"/>
              <a:ext cx="1442850" cy="1133856"/>
            </a:xfrm>
            <a:prstGeom prst="rect">
              <a:avLst/>
            </a:prstGeom>
            <a:noFill/>
            <a:ln w="25400">
              <a:solidFill>
                <a:srgbClr val="800040"/>
              </a:solidFill>
              <a:miter lim="800000"/>
              <a:headEnd/>
              <a:tailEnd/>
            </a:ln>
          </p:spPr>
        </p:pic>
        <p:pic>
          <p:nvPicPr>
            <p:cNvPr id="2093" name="Picture 80" descr="Marbled salamander.jpg"/>
            <p:cNvPicPr>
              <a:picLocks noChangeAspect="1"/>
            </p:cNvPicPr>
            <p:nvPr/>
          </p:nvPicPr>
          <p:blipFill>
            <a:blip r:embed="rId7"/>
            <a:srcRect l="8917"/>
            <a:stretch>
              <a:fillRect/>
            </a:stretch>
          </p:blipFill>
          <p:spPr bwMode="auto">
            <a:xfrm>
              <a:off x="-590903" y="1380475"/>
              <a:ext cx="1524000" cy="1133856"/>
            </a:xfrm>
            <a:prstGeom prst="rect">
              <a:avLst/>
            </a:prstGeom>
            <a:noFill/>
            <a:ln w="25400">
              <a:solidFill>
                <a:srgbClr val="800040"/>
              </a:solidFill>
              <a:miter lim="800000"/>
              <a:headEnd/>
              <a:tailEnd/>
            </a:ln>
          </p:spPr>
        </p:pic>
        <p:pic>
          <p:nvPicPr>
            <p:cNvPr id="2094" name="Picture 81" descr="Boxturtle.jpg"/>
            <p:cNvPicPr>
              <a:picLocks noChangeAspect="1"/>
            </p:cNvPicPr>
            <p:nvPr/>
          </p:nvPicPr>
          <p:blipFill>
            <a:blip r:embed="rId8"/>
            <a:srcRect b="8000"/>
            <a:stretch>
              <a:fillRect/>
            </a:stretch>
          </p:blipFill>
          <p:spPr bwMode="auto">
            <a:xfrm>
              <a:off x="2363883" y="1380474"/>
              <a:ext cx="1552889" cy="1133857"/>
            </a:xfrm>
            <a:prstGeom prst="rect">
              <a:avLst/>
            </a:prstGeom>
            <a:noFill/>
            <a:ln w="25400">
              <a:solidFill>
                <a:srgbClr val="800040"/>
              </a:solidFill>
              <a:miter lim="800000"/>
              <a:headEnd/>
              <a:tailEnd/>
            </a:ln>
          </p:spPr>
        </p:pic>
      </p:grpSp>
      <p:pic>
        <p:nvPicPr>
          <p:cNvPr id="78" name="Picture 77" descr="herbicideGroundApp_sciencePhotoCom.jpg"/>
          <p:cNvPicPr>
            <a:picLocks noChangeAspect="1"/>
          </p:cNvPicPr>
          <p:nvPr/>
        </p:nvPicPr>
        <p:blipFill>
          <a:blip r:embed="rId9"/>
          <a:stretch>
            <a:fillRect/>
          </a:stretch>
        </p:blipFill>
        <p:spPr bwMode="auto">
          <a:xfrm>
            <a:off x="7326313" y="24375894"/>
            <a:ext cx="4754562" cy="3231796"/>
          </a:xfrm>
          <a:prstGeom prst="rect">
            <a:avLst/>
          </a:prstGeom>
          <a:noFill/>
          <a:ln w="9525">
            <a:noFill/>
            <a:miter lim="800000"/>
            <a:headEnd/>
            <a:tailEnd/>
          </a:ln>
          <a:effectLst>
            <a:outerShdw blurRad="50800" dist="38100" dir="2700000" algn="tl" rotWithShape="0">
              <a:prstClr val="black">
                <a:alpha val="80000"/>
              </a:prstClr>
            </a:outerShdw>
          </a:effectLst>
        </p:spPr>
      </p:pic>
      <p:grpSp>
        <p:nvGrpSpPr>
          <p:cNvPr id="4" name="Group 42"/>
          <p:cNvGrpSpPr>
            <a:grpSpLocks/>
          </p:cNvGrpSpPr>
          <p:nvPr/>
        </p:nvGrpSpPr>
        <p:grpSpPr bwMode="auto">
          <a:xfrm>
            <a:off x="7309302" y="28110544"/>
            <a:ext cx="4754880" cy="1575774"/>
            <a:chOff x="-590903" y="1380474"/>
            <a:chExt cx="4507675" cy="1133857"/>
          </a:xfrm>
          <a:effectLst>
            <a:outerShdw blurRad="50800" dist="38100" dir="2700000" algn="tl" rotWithShape="0">
              <a:prstClr val="black">
                <a:alpha val="80000"/>
              </a:prstClr>
            </a:outerShdw>
          </a:effectLst>
        </p:grpSpPr>
        <p:pic>
          <p:nvPicPr>
            <p:cNvPr id="74" name="Picture 79" descr="Chickadee.jpg"/>
            <p:cNvPicPr>
              <a:picLocks noChangeAspect="1"/>
            </p:cNvPicPr>
            <p:nvPr/>
          </p:nvPicPr>
          <p:blipFill>
            <a:blip r:embed="rId6"/>
            <a:srcRect l="11543" r="3775"/>
            <a:stretch>
              <a:fillRect/>
            </a:stretch>
          </p:blipFill>
          <p:spPr bwMode="auto">
            <a:xfrm>
              <a:off x="938047" y="1380474"/>
              <a:ext cx="1442850" cy="1133856"/>
            </a:xfrm>
            <a:prstGeom prst="rect">
              <a:avLst/>
            </a:prstGeom>
            <a:noFill/>
            <a:ln w="9525">
              <a:solidFill>
                <a:srgbClr val="800040"/>
              </a:solidFill>
              <a:miter lim="800000"/>
              <a:headEnd/>
              <a:tailEnd/>
            </a:ln>
          </p:spPr>
        </p:pic>
        <p:pic>
          <p:nvPicPr>
            <p:cNvPr id="75" name="Picture 80" descr="Marbled salamander.jpg"/>
            <p:cNvPicPr>
              <a:picLocks noChangeAspect="1"/>
            </p:cNvPicPr>
            <p:nvPr/>
          </p:nvPicPr>
          <p:blipFill>
            <a:blip r:embed="rId7"/>
            <a:srcRect l="8917"/>
            <a:stretch>
              <a:fillRect/>
            </a:stretch>
          </p:blipFill>
          <p:spPr bwMode="auto">
            <a:xfrm>
              <a:off x="-590903" y="1380475"/>
              <a:ext cx="1524000" cy="1133856"/>
            </a:xfrm>
            <a:prstGeom prst="rect">
              <a:avLst/>
            </a:prstGeom>
            <a:noFill/>
            <a:ln w="9525">
              <a:solidFill>
                <a:srgbClr val="800040"/>
              </a:solidFill>
              <a:miter lim="800000"/>
              <a:headEnd/>
              <a:tailEnd/>
            </a:ln>
          </p:spPr>
        </p:pic>
        <p:pic>
          <p:nvPicPr>
            <p:cNvPr id="76" name="Picture 81" descr="Boxturtle.jpg"/>
            <p:cNvPicPr>
              <a:picLocks noChangeAspect="1"/>
            </p:cNvPicPr>
            <p:nvPr/>
          </p:nvPicPr>
          <p:blipFill>
            <a:blip r:embed="rId8"/>
            <a:srcRect b="8000"/>
            <a:stretch>
              <a:fillRect/>
            </a:stretch>
          </p:blipFill>
          <p:spPr bwMode="auto">
            <a:xfrm>
              <a:off x="2363883" y="1380474"/>
              <a:ext cx="1552889" cy="1133857"/>
            </a:xfrm>
            <a:prstGeom prst="rect">
              <a:avLst/>
            </a:prstGeom>
            <a:noFill/>
            <a:ln w="9525">
              <a:solidFill>
                <a:srgbClr val="800040"/>
              </a:solidFill>
              <a:miter lim="800000"/>
              <a:headEnd/>
              <a:tailEnd/>
            </a:ln>
          </p:spPr>
        </p:pic>
      </p:grpSp>
      <p:sp>
        <p:nvSpPr>
          <p:cNvPr id="79" name="Plus 78"/>
          <p:cNvSpPr/>
          <p:nvPr/>
        </p:nvSpPr>
        <p:spPr bwMode="auto">
          <a:xfrm>
            <a:off x="7318375" y="29167050"/>
            <a:ext cx="514350" cy="525258"/>
          </a:xfrm>
          <a:prstGeom prst="mathPlus">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latin typeface="Helvetica" pitchFamily="34" charset="0"/>
              <a:cs typeface="Helvetica" pitchFamily="34" charset="0"/>
            </a:endParaRPr>
          </a:p>
        </p:txBody>
      </p:sp>
      <p:sp>
        <p:nvSpPr>
          <p:cNvPr id="80" name="Minus 79"/>
          <p:cNvSpPr/>
          <p:nvPr/>
        </p:nvSpPr>
        <p:spPr bwMode="auto">
          <a:xfrm>
            <a:off x="8961438" y="29216294"/>
            <a:ext cx="485775" cy="525258"/>
          </a:xfrm>
          <a:prstGeom prst="mathMinus">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1" name="Equal 80"/>
          <p:cNvSpPr/>
          <p:nvPr/>
        </p:nvSpPr>
        <p:spPr bwMode="auto">
          <a:xfrm>
            <a:off x="10452100" y="29156107"/>
            <a:ext cx="457200" cy="525258"/>
          </a:xfrm>
          <a:prstGeom prst="mathEqual">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076" name="Group 113"/>
          <p:cNvGrpSpPr>
            <a:grpSpLocks/>
          </p:cNvGrpSpPr>
          <p:nvPr/>
        </p:nvGrpSpPr>
        <p:grpSpPr bwMode="auto">
          <a:xfrm>
            <a:off x="2378075" y="10791825"/>
            <a:ext cx="8763000" cy="5972175"/>
            <a:chOff x="2491920" y="10334625"/>
            <a:chExt cx="8763000" cy="5972175"/>
          </a:xfrm>
        </p:grpSpPr>
        <p:pic>
          <p:nvPicPr>
            <p:cNvPr id="2294" name="Picture 91" descr="KeystoneStudyRegion_VANCSC.tif"/>
            <p:cNvPicPr>
              <a:picLocks noChangeAspect="1"/>
            </p:cNvPicPr>
            <p:nvPr/>
          </p:nvPicPr>
          <p:blipFill>
            <a:blip r:embed="rId10"/>
            <a:srcRect t="3310" r="1704"/>
            <a:stretch>
              <a:fillRect/>
            </a:stretch>
          </p:blipFill>
          <p:spPr bwMode="auto">
            <a:xfrm>
              <a:off x="2491920" y="10334625"/>
              <a:ext cx="8763000" cy="5972175"/>
            </a:xfrm>
            <a:prstGeom prst="rect">
              <a:avLst/>
            </a:prstGeom>
            <a:noFill/>
            <a:ln w="9525">
              <a:solidFill>
                <a:srgbClr val="336600"/>
              </a:solidFill>
              <a:miter lim="800000"/>
              <a:headEnd/>
              <a:tailEnd/>
            </a:ln>
          </p:spPr>
        </p:pic>
        <p:sp>
          <p:nvSpPr>
            <p:cNvPr id="2070" name="Text Box 33"/>
            <p:cNvSpPr txBox="1">
              <a:spLocks noChangeArrowheads="1"/>
            </p:cNvSpPr>
            <p:nvPr/>
          </p:nvSpPr>
          <p:spPr bwMode="auto">
            <a:xfrm>
              <a:off x="2564945" y="10452100"/>
              <a:ext cx="3578225" cy="2769989"/>
            </a:xfrm>
            <a:prstGeom prst="rect">
              <a:avLst/>
            </a:prstGeom>
            <a:solidFill>
              <a:schemeClr val="bg1"/>
            </a:solidFill>
            <a:ln w="9525">
              <a:noFill/>
              <a:miter lim="800000"/>
              <a:headEnd/>
              <a:tailEnd/>
            </a:ln>
          </p:spPr>
          <p:txBody>
            <a:bodyPr wrap="square" lIns="0" tIns="0" rIns="0" bIns="0">
              <a:spAutoFit/>
            </a:bodyPr>
            <a:lstStyle/>
            <a:p>
              <a:pPr>
                <a:defRPr/>
              </a:pPr>
              <a:r>
                <a:rPr lang="en-US" sz="2000" b="1" dirty="0" smtClean="0"/>
                <a:t>Study Area: </a:t>
              </a:r>
              <a:r>
                <a:rPr lang="en-US" sz="2000" dirty="0" smtClean="0"/>
                <a:t>The </a:t>
              </a:r>
              <a:r>
                <a:rPr lang="en-US" sz="2000" dirty="0"/>
                <a:t>pilot </a:t>
              </a:r>
              <a:r>
                <a:rPr lang="en-US" sz="2000" dirty="0" smtClean="0"/>
                <a:t>study focused on corn, wheat, cotton, and soy crops in portions </a:t>
              </a:r>
              <a:r>
                <a:rPr lang="en-US" sz="2000" dirty="0"/>
                <a:t>of three states (VA, NC, SC) and three ecological regions. </a:t>
              </a:r>
              <a:r>
                <a:rPr lang="en-US" sz="2000" dirty="0" smtClean="0"/>
                <a:t>The model allowed “typical</a:t>
              </a:r>
              <a:r>
                <a:rPr lang="en-US" sz="2000" dirty="0"/>
                <a:t>” farming practices and species resource </a:t>
              </a:r>
              <a:r>
                <a:rPr lang="en-US" sz="2000" dirty="0" smtClean="0"/>
                <a:t>preferences to differ among states and </a:t>
              </a:r>
              <a:r>
                <a:rPr lang="en-US" sz="2000" dirty="0" err="1" smtClean="0"/>
                <a:t>ecoregions</a:t>
              </a:r>
              <a:r>
                <a:rPr lang="en-US" sz="2000" dirty="0" smtClean="0"/>
                <a:t>.</a:t>
              </a:r>
              <a:endParaRPr lang="en-US" sz="2000" dirty="0"/>
            </a:p>
          </p:txBody>
        </p:sp>
        <p:sp>
          <p:nvSpPr>
            <p:cNvPr id="53" name="TextBox 52"/>
            <p:cNvSpPr txBox="1"/>
            <p:nvPr/>
          </p:nvSpPr>
          <p:spPr bwMode="auto">
            <a:xfrm rot="10800000" flipV="1">
              <a:off x="8706983" y="11469688"/>
              <a:ext cx="274637" cy="319087"/>
            </a:xfrm>
            <a:prstGeom prst="rect">
              <a:avLst/>
            </a:prstGeom>
            <a:solidFill>
              <a:schemeClr val="bg1">
                <a:lumMod val="85000"/>
              </a:schemeClr>
            </a:solidFill>
          </p:spPr>
          <p:txBody>
            <a:bodyPr anchor="ctr">
              <a:spAutoFit/>
            </a:bodyPr>
            <a:lstStyle/>
            <a:p>
              <a:pPr algn="ctr">
                <a:defRPr/>
              </a:pPr>
              <a:r>
                <a:rPr lang="en-US" sz="1800" dirty="0"/>
                <a:t>4</a:t>
              </a:r>
            </a:p>
          </p:txBody>
        </p:sp>
        <p:sp>
          <p:nvSpPr>
            <p:cNvPr id="56" name="TextBox 55"/>
            <p:cNvSpPr txBox="1"/>
            <p:nvPr/>
          </p:nvSpPr>
          <p:spPr bwMode="auto">
            <a:xfrm>
              <a:off x="8249783" y="13311188"/>
              <a:ext cx="271462" cy="369887"/>
            </a:xfrm>
            <a:prstGeom prst="rect">
              <a:avLst/>
            </a:prstGeom>
            <a:solidFill>
              <a:schemeClr val="bg1">
                <a:lumMod val="85000"/>
              </a:schemeClr>
            </a:solidFill>
          </p:spPr>
          <p:txBody>
            <a:bodyPr anchor="ctr">
              <a:spAutoFit/>
            </a:bodyPr>
            <a:lstStyle/>
            <a:p>
              <a:pPr algn="ctr">
                <a:defRPr/>
              </a:pPr>
              <a:r>
                <a:rPr lang="en-US" sz="1800" dirty="0"/>
                <a:t>5</a:t>
              </a:r>
            </a:p>
          </p:txBody>
        </p:sp>
        <p:sp>
          <p:nvSpPr>
            <p:cNvPr id="96" name="TextBox 95"/>
            <p:cNvSpPr txBox="1"/>
            <p:nvPr/>
          </p:nvSpPr>
          <p:spPr bwMode="auto">
            <a:xfrm rot="10800000" flipV="1">
              <a:off x="7744958" y="11790363"/>
              <a:ext cx="274637" cy="369887"/>
            </a:xfrm>
            <a:prstGeom prst="rect">
              <a:avLst/>
            </a:prstGeom>
            <a:solidFill>
              <a:schemeClr val="bg1">
                <a:lumMod val="85000"/>
              </a:schemeClr>
            </a:solidFill>
          </p:spPr>
          <p:txBody>
            <a:bodyPr anchor="ctr">
              <a:spAutoFit/>
            </a:bodyPr>
            <a:lstStyle/>
            <a:p>
              <a:pPr algn="ctr">
                <a:defRPr/>
              </a:pPr>
              <a:r>
                <a:rPr lang="en-US" sz="1800" dirty="0"/>
                <a:t>1</a:t>
              </a:r>
            </a:p>
          </p:txBody>
        </p:sp>
        <p:sp>
          <p:nvSpPr>
            <p:cNvPr id="97" name="TextBox 96"/>
            <p:cNvSpPr txBox="1"/>
            <p:nvPr/>
          </p:nvSpPr>
          <p:spPr bwMode="auto">
            <a:xfrm rot="10800000" flipV="1">
              <a:off x="6619420" y="13003213"/>
              <a:ext cx="274638" cy="368300"/>
            </a:xfrm>
            <a:prstGeom prst="rect">
              <a:avLst/>
            </a:prstGeom>
            <a:solidFill>
              <a:schemeClr val="bg1">
                <a:lumMod val="85000"/>
              </a:schemeClr>
            </a:solidFill>
          </p:spPr>
          <p:txBody>
            <a:bodyPr anchor="ctr">
              <a:spAutoFit/>
            </a:bodyPr>
            <a:lstStyle/>
            <a:p>
              <a:pPr algn="ctr">
                <a:defRPr/>
              </a:pPr>
              <a:r>
                <a:rPr lang="en-US" sz="1800" dirty="0"/>
                <a:t>2</a:t>
              </a:r>
            </a:p>
          </p:txBody>
        </p:sp>
        <p:sp>
          <p:nvSpPr>
            <p:cNvPr id="98" name="TextBox 97"/>
            <p:cNvSpPr txBox="1"/>
            <p:nvPr/>
          </p:nvSpPr>
          <p:spPr bwMode="auto">
            <a:xfrm rot="10800000" flipV="1">
              <a:off x="5452608" y="14257338"/>
              <a:ext cx="274637" cy="369887"/>
            </a:xfrm>
            <a:prstGeom prst="rect">
              <a:avLst/>
            </a:prstGeom>
            <a:solidFill>
              <a:schemeClr val="bg1">
                <a:lumMod val="85000"/>
              </a:schemeClr>
            </a:solidFill>
          </p:spPr>
          <p:txBody>
            <a:bodyPr anchor="ctr">
              <a:spAutoFit/>
            </a:bodyPr>
            <a:lstStyle/>
            <a:p>
              <a:pPr algn="ctr">
                <a:defRPr/>
              </a:pPr>
              <a:r>
                <a:rPr lang="en-US" sz="1800" dirty="0"/>
                <a:t>3</a:t>
              </a:r>
            </a:p>
          </p:txBody>
        </p:sp>
        <p:sp>
          <p:nvSpPr>
            <p:cNvPr id="99" name="TextBox 98"/>
            <p:cNvSpPr txBox="1"/>
            <p:nvPr/>
          </p:nvSpPr>
          <p:spPr bwMode="auto">
            <a:xfrm>
              <a:off x="6492420" y="14647863"/>
              <a:ext cx="271463" cy="369887"/>
            </a:xfrm>
            <a:prstGeom prst="rect">
              <a:avLst/>
            </a:prstGeom>
            <a:solidFill>
              <a:schemeClr val="bg1">
                <a:lumMod val="85000"/>
              </a:schemeClr>
            </a:solidFill>
          </p:spPr>
          <p:txBody>
            <a:bodyPr anchor="ctr">
              <a:spAutoFit/>
            </a:bodyPr>
            <a:lstStyle/>
            <a:p>
              <a:pPr algn="ctr">
                <a:defRPr/>
              </a:pPr>
              <a:r>
                <a:rPr lang="en-US" sz="1800" dirty="0"/>
                <a:t>6</a:t>
              </a:r>
            </a:p>
          </p:txBody>
        </p:sp>
        <p:sp>
          <p:nvSpPr>
            <p:cNvPr id="101" name="TextBox 100"/>
            <p:cNvSpPr txBox="1"/>
            <p:nvPr/>
          </p:nvSpPr>
          <p:spPr bwMode="auto">
            <a:xfrm>
              <a:off x="9337220" y="11880850"/>
              <a:ext cx="271463" cy="369888"/>
            </a:xfrm>
            <a:prstGeom prst="rect">
              <a:avLst/>
            </a:prstGeom>
            <a:solidFill>
              <a:schemeClr val="bg1">
                <a:lumMod val="85000"/>
              </a:schemeClr>
            </a:solidFill>
          </p:spPr>
          <p:txBody>
            <a:bodyPr anchor="ctr">
              <a:spAutoFit/>
            </a:bodyPr>
            <a:lstStyle/>
            <a:p>
              <a:pPr algn="ctr">
                <a:defRPr/>
              </a:pPr>
              <a:r>
                <a:rPr lang="en-US" sz="1800" dirty="0"/>
                <a:t>7</a:t>
              </a:r>
            </a:p>
          </p:txBody>
        </p:sp>
        <p:sp>
          <p:nvSpPr>
            <p:cNvPr id="102" name="TextBox 101"/>
            <p:cNvSpPr txBox="1"/>
            <p:nvPr/>
          </p:nvSpPr>
          <p:spPr bwMode="auto">
            <a:xfrm>
              <a:off x="9032420" y="12973050"/>
              <a:ext cx="271463" cy="368300"/>
            </a:xfrm>
            <a:prstGeom prst="rect">
              <a:avLst/>
            </a:prstGeom>
            <a:solidFill>
              <a:schemeClr val="bg1">
                <a:lumMod val="85000"/>
              </a:schemeClr>
            </a:solidFill>
          </p:spPr>
          <p:txBody>
            <a:bodyPr anchor="ctr">
              <a:spAutoFit/>
            </a:bodyPr>
            <a:lstStyle/>
            <a:p>
              <a:pPr algn="ctr">
                <a:defRPr/>
              </a:pPr>
              <a:r>
                <a:rPr lang="en-US" sz="1800" dirty="0"/>
                <a:t>8</a:t>
              </a:r>
            </a:p>
          </p:txBody>
        </p:sp>
        <p:sp>
          <p:nvSpPr>
            <p:cNvPr id="104" name="TextBox 103"/>
            <p:cNvSpPr txBox="1"/>
            <p:nvPr/>
          </p:nvSpPr>
          <p:spPr bwMode="auto">
            <a:xfrm>
              <a:off x="7238545" y="14768513"/>
              <a:ext cx="269875" cy="368300"/>
            </a:xfrm>
            <a:prstGeom prst="rect">
              <a:avLst/>
            </a:prstGeom>
            <a:solidFill>
              <a:schemeClr val="bg1">
                <a:lumMod val="85000"/>
              </a:schemeClr>
            </a:solidFill>
          </p:spPr>
          <p:txBody>
            <a:bodyPr anchor="ctr">
              <a:spAutoFit/>
            </a:bodyPr>
            <a:lstStyle/>
            <a:p>
              <a:pPr algn="ctr">
                <a:defRPr/>
              </a:pPr>
              <a:r>
                <a:rPr lang="en-US" sz="1800" dirty="0"/>
                <a:t>9</a:t>
              </a:r>
            </a:p>
          </p:txBody>
        </p:sp>
      </p:grpSp>
      <p:graphicFrame>
        <p:nvGraphicFramePr>
          <p:cNvPr id="58" name="Table 57"/>
          <p:cNvGraphicFramePr>
            <a:graphicFrameLocks noGrp="1"/>
          </p:cNvGraphicFramePr>
          <p:nvPr/>
        </p:nvGraphicFramePr>
        <p:xfrm>
          <a:off x="14001750" y="11934825"/>
          <a:ext cx="10658475" cy="5101590"/>
        </p:xfrm>
        <a:graphic>
          <a:graphicData uri="http://schemas.openxmlformats.org/drawingml/2006/table">
            <a:tbl>
              <a:tblPr firstRow="1" bandRow="1">
                <a:tableStyleId>{5C22544A-7EE6-4342-B048-85BDC9FD1C3A}</a:tableStyleId>
              </a:tblPr>
              <a:tblGrid>
                <a:gridCol w="3200400"/>
                <a:gridCol w="2714625"/>
                <a:gridCol w="4743450"/>
              </a:tblGrid>
              <a:tr h="872596">
                <a:tc>
                  <a:txBody>
                    <a:bodyPr/>
                    <a:lstStyle/>
                    <a:p>
                      <a:pPr algn="ctr"/>
                      <a:r>
                        <a:rPr lang="en-US" sz="2400" dirty="0" smtClean="0">
                          <a:latin typeface="Helvetica" pitchFamily="34" charset="0"/>
                          <a:cs typeface="Helvetica" pitchFamily="34" charset="0"/>
                        </a:rPr>
                        <a:t>Shelter Resources </a:t>
                      </a:r>
                    </a:p>
                    <a:p>
                      <a:pPr algn="ctr"/>
                      <a:r>
                        <a:rPr lang="en-US" sz="2400" dirty="0" smtClean="0">
                          <a:latin typeface="Helvetica" pitchFamily="34" charset="0"/>
                          <a:cs typeface="Helvetica" pitchFamily="34" charset="0"/>
                        </a:rPr>
                        <a:t>(Day &amp; Night)</a:t>
                      </a:r>
                    </a:p>
                    <a:p>
                      <a:pPr algn="ctr"/>
                      <a:r>
                        <a:rPr lang="en-US" sz="2400" dirty="0" smtClean="0">
                          <a:latin typeface="Helvetica" pitchFamily="34" charset="0"/>
                          <a:cs typeface="Helvetica" pitchFamily="34" charset="0"/>
                        </a:rPr>
                        <a:t>N = 11</a:t>
                      </a:r>
                      <a:endParaRPr lang="en-US" sz="2400" dirty="0">
                        <a:latin typeface="Helvetica" pitchFamily="34" charset="0"/>
                        <a:cs typeface="Helvetica" pitchFamily="34" charset="0"/>
                      </a:endParaRPr>
                    </a:p>
                  </a:txBody>
                  <a:tcPr marL="228600" marR="228600" anchor="ctr">
                    <a:solidFill>
                      <a:srgbClr val="336600"/>
                    </a:solidFill>
                  </a:tcPr>
                </a:tc>
                <a:tc>
                  <a:txBody>
                    <a:bodyPr/>
                    <a:lstStyle/>
                    <a:p>
                      <a:pPr algn="ctr"/>
                      <a:r>
                        <a:rPr lang="en-US" sz="2400" dirty="0" smtClean="0">
                          <a:latin typeface="Helvetica" pitchFamily="34" charset="0"/>
                          <a:cs typeface="Helvetica" pitchFamily="34" charset="0"/>
                        </a:rPr>
                        <a:t>Forage </a:t>
                      </a:r>
                    </a:p>
                    <a:p>
                      <a:pPr algn="ctr"/>
                      <a:r>
                        <a:rPr lang="en-US" sz="2400" dirty="0" smtClean="0">
                          <a:latin typeface="Helvetica" pitchFamily="34" charset="0"/>
                          <a:cs typeface="Helvetica" pitchFamily="34" charset="0"/>
                        </a:rPr>
                        <a:t>Resources</a:t>
                      </a:r>
                    </a:p>
                    <a:p>
                      <a:pPr algn="ctr"/>
                      <a:r>
                        <a:rPr lang="en-US" sz="2400" dirty="0" smtClean="0">
                          <a:latin typeface="Helvetica" pitchFamily="34" charset="0"/>
                          <a:cs typeface="Helvetica" pitchFamily="34" charset="0"/>
                        </a:rPr>
                        <a:t>N = 12</a:t>
                      </a:r>
                      <a:endParaRPr lang="en-US" sz="2400" dirty="0">
                        <a:latin typeface="Helvetica" pitchFamily="34" charset="0"/>
                        <a:cs typeface="Helvetica" pitchFamily="34" charset="0"/>
                      </a:endParaRPr>
                    </a:p>
                  </a:txBody>
                  <a:tcPr marL="228600" marR="228600" anchor="ctr">
                    <a:solidFill>
                      <a:srgbClr val="336600"/>
                    </a:solidFill>
                  </a:tcPr>
                </a:tc>
                <a:tc>
                  <a:txBody>
                    <a:bodyPr/>
                    <a:lstStyle/>
                    <a:p>
                      <a:pPr algn="ctr"/>
                      <a:r>
                        <a:rPr lang="en-US" sz="2400" dirty="0" smtClean="0">
                          <a:latin typeface="Helvetica" pitchFamily="34" charset="0"/>
                          <a:cs typeface="Helvetica" pitchFamily="34" charset="0"/>
                        </a:rPr>
                        <a:t>Agricultural Practices </a:t>
                      </a:r>
                    </a:p>
                    <a:p>
                      <a:pPr algn="ctr"/>
                      <a:r>
                        <a:rPr lang="en-US" sz="2400" dirty="0" smtClean="0">
                          <a:latin typeface="Helvetica" pitchFamily="34" charset="0"/>
                          <a:cs typeface="Helvetica" pitchFamily="34" charset="0"/>
                        </a:rPr>
                        <a:t>N = 33</a:t>
                      </a:r>
                      <a:endParaRPr lang="en-US" sz="2400" dirty="0">
                        <a:latin typeface="Helvetica" pitchFamily="34" charset="0"/>
                        <a:cs typeface="Helvetica" pitchFamily="34" charset="0"/>
                      </a:endParaRPr>
                    </a:p>
                  </a:txBody>
                  <a:tcPr marL="228600" marR="228600" anchor="ctr">
                    <a:solidFill>
                      <a:srgbClr val="336600"/>
                    </a:solidFill>
                  </a:tcPr>
                </a:tc>
              </a:tr>
              <a:tr h="0">
                <a:tc>
                  <a:txBody>
                    <a:bodyPr/>
                    <a:lstStyle/>
                    <a:p>
                      <a:pPr algn="l" fontAlgn="b"/>
                      <a:r>
                        <a:rPr lang="en-US" sz="2000" b="0" i="0" u="none" strike="noStrike" dirty="0">
                          <a:latin typeface="Helvetica" pitchFamily="34" charset="0"/>
                          <a:cs typeface="Helvetica" pitchFamily="34" charset="0"/>
                        </a:rPr>
                        <a:t>Herbaceous vegetation</a:t>
                      </a:r>
                    </a:p>
                  </a:txBody>
                  <a:tcPr marL="228600" marR="228600" anchor="ctr">
                    <a:solidFill>
                      <a:schemeClr val="accent1"/>
                    </a:solidFill>
                  </a:tcPr>
                </a:tc>
                <a:tc>
                  <a:txBody>
                    <a:bodyPr/>
                    <a:lstStyle/>
                    <a:p>
                      <a:pPr algn="l" fontAlgn="b"/>
                      <a:r>
                        <a:rPr lang="en-US" sz="2000" b="0" i="0" u="none" strike="noStrike" dirty="0">
                          <a:latin typeface="Helvetica" pitchFamily="34" charset="0"/>
                          <a:cs typeface="Helvetica" pitchFamily="34" charset="0"/>
                        </a:rPr>
                        <a:t>Omnivore</a:t>
                      </a:r>
                    </a:p>
                  </a:txBody>
                  <a:tcPr marL="228600" marR="228600" anchor="ctr">
                    <a:solidFill>
                      <a:schemeClr val="accent1"/>
                    </a:solidFill>
                  </a:tcPr>
                </a:tc>
                <a:tc>
                  <a:txBody>
                    <a:bodyPr/>
                    <a:lstStyle/>
                    <a:p>
                      <a:r>
                        <a:rPr lang="en-US" sz="2000" dirty="0" smtClean="0">
                          <a:latin typeface="Helvetica" pitchFamily="34" charset="0"/>
                          <a:cs typeface="Helvetica" pitchFamily="34" charset="0"/>
                        </a:rPr>
                        <a:t>Crop choice</a:t>
                      </a:r>
                      <a:endParaRPr lang="en-US" sz="2000" dirty="0">
                        <a:latin typeface="Helvetica" pitchFamily="34" charset="0"/>
                        <a:cs typeface="Helvetica" pitchFamily="34" charset="0"/>
                      </a:endParaRPr>
                    </a:p>
                  </a:txBody>
                  <a:tcPr marL="228600" marR="228600" anchor="ctr">
                    <a:solidFill>
                      <a:schemeClr val="accent1"/>
                    </a:solidFill>
                  </a:tcPr>
                </a:tc>
              </a:tr>
              <a:tr h="0">
                <a:tc>
                  <a:txBody>
                    <a:bodyPr/>
                    <a:lstStyle/>
                    <a:p>
                      <a:pPr algn="l" fontAlgn="b"/>
                      <a:r>
                        <a:rPr lang="en-US" sz="2000" b="0" i="0" u="none" strike="noStrike" dirty="0">
                          <a:latin typeface="Helvetica" pitchFamily="34" charset="0"/>
                          <a:cs typeface="Helvetica" pitchFamily="34" charset="0"/>
                        </a:rPr>
                        <a:t>Shrub, vine, thicket vegetation</a:t>
                      </a:r>
                    </a:p>
                  </a:txBody>
                  <a:tcPr marL="228600" marR="228600" anchor="ctr">
                    <a:solidFill>
                      <a:srgbClr val="DDDDDD"/>
                    </a:solidFill>
                  </a:tcPr>
                </a:tc>
                <a:tc>
                  <a:txBody>
                    <a:bodyPr/>
                    <a:lstStyle/>
                    <a:p>
                      <a:pPr algn="l" fontAlgn="b"/>
                      <a:r>
                        <a:rPr lang="en-US" sz="2000" b="0" i="0" u="none" strike="noStrike" dirty="0">
                          <a:latin typeface="Helvetica" pitchFamily="34" charset="0"/>
                          <a:cs typeface="Helvetica" pitchFamily="34" charset="0"/>
                        </a:rPr>
                        <a:t>Aerial invertebrates</a:t>
                      </a:r>
                    </a:p>
                  </a:txBody>
                  <a:tcPr marL="228600" marR="228600" anchor="ctr">
                    <a:solidFill>
                      <a:srgbClr val="DDDDDD"/>
                    </a:solidFill>
                  </a:tcPr>
                </a:tc>
                <a:tc>
                  <a:txBody>
                    <a:bodyPr/>
                    <a:lstStyle/>
                    <a:p>
                      <a:pPr marL="0" algn="l" defTabSz="457200" rtl="0" eaLnBrk="1" latinLnBrk="0" hangingPunct="1"/>
                      <a:r>
                        <a:rPr lang="en-US" sz="2000" kern="1200" dirty="0" smtClean="0">
                          <a:solidFill>
                            <a:schemeClr val="dk1"/>
                          </a:solidFill>
                          <a:latin typeface="Helvetica" pitchFamily="34" charset="0"/>
                          <a:ea typeface="+mn-ea"/>
                          <a:cs typeface="Helvetica" pitchFamily="34" charset="0"/>
                        </a:rPr>
                        <a:t>Field size</a:t>
                      </a:r>
                    </a:p>
                  </a:txBody>
                  <a:tcPr marL="228600" marR="228600" anchor="ctr">
                    <a:solidFill>
                      <a:srgbClr val="DDDDDD"/>
                    </a:solidFill>
                  </a:tcPr>
                </a:tc>
              </a:tr>
              <a:tr h="353954">
                <a:tc>
                  <a:txBody>
                    <a:bodyPr/>
                    <a:lstStyle/>
                    <a:p>
                      <a:pPr algn="l" fontAlgn="b"/>
                      <a:r>
                        <a:rPr lang="en-US" sz="2000" b="0" i="0" u="none" strike="noStrike" dirty="0">
                          <a:latin typeface="Helvetica" pitchFamily="34" charset="0"/>
                          <a:cs typeface="Helvetica" pitchFamily="34" charset="0"/>
                        </a:rPr>
                        <a:t>Living tree canopy, bark, or cavity</a:t>
                      </a:r>
                    </a:p>
                  </a:txBody>
                  <a:tcPr marL="228600" marR="228600" anchor="ctr">
                    <a:solidFill>
                      <a:srgbClr val="DDDDDD"/>
                    </a:solidFill>
                  </a:tcPr>
                </a:tc>
                <a:tc>
                  <a:txBody>
                    <a:bodyPr/>
                    <a:lstStyle/>
                    <a:p>
                      <a:pPr algn="l" fontAlgn="b"/>
                      <a:r>
                        <a:rPr lang="en-US" sz="2000" b="0" i="0" u="none" strike="noStrike" dirty="0">
                          <a:latin typeface="Helvetica" pitchFamily="34" charset="0"/>
                          <a:cs typeface="Helvetica" pitchFamily="34" charset="0"/>
                        </a:rPr>
                        <a:t>Herbaceous foliage </a:t>
                      </a:r>
                      <a:r>
                        <a:rPr lang="en-US" sz="2000" b="0" i="0" u="none" strike="noStrike" dirty="0" smtClean="0">
                          <a:latin typeface="Helvetica" pitchFamily="34" charset="0"/>
                          <a:cs typeface="Helvetica" pitchFamily="34" charset="0"/>
                        </a:rPr>
                        <a:t>invertebrates</a:t>
                      </a:r>
                      <a:endParaRPr lang="en-US" sz="2000" b="0" i="0" u="none" strike="noStrike" dirty="0">
                        <a:latin typeface="Helvetica" pitchFamily="34" charset="0"/>
                        <a:cs typeface="Helvetica" pitchFamily="34" charset="0"/>
                      </a:endParaRPr>
                    </a:p>
                  </a:txBody>
                  <a:tcPr marL="228600" marR="228600" anchor="ctr">
                    <a:solidFill>
                      <a:srgbClr val="DDDDD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Helvetica" pitchFamily="34" charset="0"/>
                          <a:ea typeface="+mn-ea"/>
                          <a:cs typeface="Helvetica" pitchFamily="34" charset="0"/>
                        </a:rPr>
                        <a:t>Amount</a:t>
                      </a:r>
                      <a:r>
                        <a:rPr lang="en-US" sz="2000" kern="1200" baseline="0" dirty="0" smtClean="0">
                          <a:solidFill>
                            <a:schemeClr val="dk1"/>
                          </a:solidFill>
                          <a:latin typeface="Helvetica" pitchFamily="34" charset="0"/>
                          <a:ea typeface="+mn-ea"/>
                          <a:cs typeface="Helvetica" pitchFamily="34" charset="0"/>
                        </a:rPr>
                        <a:t> of harvest residue</a:t>
                      </a:r>
                      <a:endParaRPr lang="en-US" sz="2000" dirty="0">
                        <a:latin typeface="Helvetica" pitchFamily="34" charset="0"/>
                        <a:cs typeface="Helvetica" pitchFamily="34" charset="0"/>
                      </a:endParaRPr>
                    </a:p>
                  </a:txBody>
                  <a:tcPr marL="228600" marR="228600" anchor="ctr">
                    <a:solidFill>
                      <a:srgbClr val="DDDDDD"/>
                    </a:solidFill>
                  </a:tcPr>
                </a:tc>
              </a:tr>
              <a:tr h="712470">
                <a:tc>
                  <a:txBody>
                    <a:bodyPr/>
                    <a:lstStyle/>
                    <a:p>
                      <a:pPr algn="l" fontAlgn="b"/>
                      <a:r>
                        <a:rPr lang="en-US" sz="2000" b="0" i="0" u="none" strike="noStrike" dirty="0">
                          <a:latin typeface="Helvetica" pitchFamily="34" charset="0"/>
                          <a:cs typeface="Helvetica" pitchFamily="34" charset="0"/>
                        </a:rPr>
                        <a:t>Aquatic vegetation</a:t>
                      </a:r>
                    </a:p>
                  </a:txBody>
                  <a:tcPr marL="228600" marR="228600" anchor="ctr">
                    <a:solidFill>
                      <a:srgbClr val="DDDDDD"/>
                    </a:solidFill>
                  </a:tcPr>
                </a:tc>
                <a:tc>
                  <a:txBody>
                    <a:bodyPr/>
                    <a:lstStyle/>
                    <a:p>
                      <a:pPr algn="l" fontAlgn="b"/>
                      <a:r>
                        <a:rPr lang="en-US" sz="2000" b="0" i="0" u="none" strike="noStrike" dirty="0">
                          <a:latin typeface="Helvetica" pitchFamily="34" charset="0"/>
                          <a:cs typeface="Helvetica" pitchFamily="34" charset="0"/>
                        </a:rPr>
                        <a:t>Soil invertebrates</a:t>
                      </a:r>
                    </a:p>
                  </a:txBody>
                  <a:tcPr marL="228600" marR="228600" anchor="ctr">
                    <a:solidFill>
                      <a:srgbClr val="DDDDD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Helvetica" pitchFamily="34" charset="0"/>
                          <a:ea typeface="+mn-ea"/>
                          <a:cs typeface="Helvetica" pitchFamily="34" charset="0"/>
                        </a:rPr>
                        <a:t>Tillage frequency</a:t>
                      </a:r>
                      <a:endParaRPr lang="en-US" sz="2000" dirty="0">
                        <a:latin typeface="Helvetica" pitchFamily="34" charset="0"/>
                        <a:cs typeface="Helvetica" pitchFamily="34" charset="0"/>
                      </a:endParaRPr>
                    </a:p>
                  </a:txBody>
                  <a:tcPr marL="228600" marR="228600" anchor="ctr">
                    <a:solidFill>
                      <a:srgbClr val="DDDDDD"/>
                    </a:solidFill>
                  </a:tcPr>
                </a:tc>
              </a:tr>
              <a:tr h="0">
                <a:tc>
                  <a:txBody>
                    <a:bodyPr/>
                    <a:lstStyle/>
                    <a:p>
                      <a:pPr algn="l" fontAlgn="b"/>
                      <a:r>
                        <a:rPr lang="en-US" sz="2000" b="0" i="0" u="none" strike="noStrike" dirty="0">
                          <a:latin typeface="Helvetica" pitchFamily="34" charset="0"/>
                          <a:cs typeface="Helvetica" pitchFamily="34" charset="0"/>
                        </a:rPr>
                        <a:t>Ground </a:t>
                      </a:r>
                      <a:r>
                        <a:rPr lang="en-US" sz="2000" b="0" i="0" u="none" strike="noStrike" dirty="0" smtClean="0">
                          <a:latin typeface="Helvetica" pitchFamily="34" charset="0"/>
                          <a:cs typeface="Helvetica" pitchFamily="34" charset="0"/>
                        </a:rPr>
                        <a:t>burrow</a:t>
                      </a:r>
                      <a:endParaRPr lang="en-US" sz="2000" b="0" i="0" u="none" strike="noStrike" dirty="0">
                        <a:latin typeface="Helvetica" pitchFamily="34" charset="0"/>
                        <a:cs typeface="Helvetica" pitchFamily="34" charset="0"/>
                      </a:endParaRPr>
                    </a:p>
                  </a:txBody>
                  <a:tcPr marL="228600" marR="228600" anchor="ctr">
                    <a:solidFill>
                      <a:srgbClr val="DDDDDD"/>
                    </a:solidFill>
                  </a:tcPr>
                </a:tc>
                <a:tc>
                  <a:txBody>
                    <a:bodyPr/>
                    <a:lstStyle/>
                    <a:p>
                      <a:pPr algn="l" fontAlgn="b"/>
                      <a:r>
                        <a:rPr lang="en-US" sz="2000" b="0" i="0" u="none" strike="noStrike" dirty="0" smtClean="0">
                          <a:latin typeface="Helvetica" pitchFamily="34" charset="0"/>
                          <a:cs typeface="Helvetica" pitchFamily="34" charset="0"/>
                        </a:rPr>
                        <a:t>Aquatic invertebrates</a:t>
                      </a:r>
                      <a:endParaRPr lang="en-US" sz="2000" b="0" i="0" u="none" strike="noStrike" dirty="0">
                        <a:latin typeface="Helvetica" pitchFamily="34" charset="0"/>
                        <a:cs typeface="Helvetica" pitchFamily="34" charset="0"/>
                      </a:endParaRPr>
                    </a:p>
                  </a:txBody>
                  <a:tcPr marL="228600" marR="228600" anchor="ctr">
                    <a:solidFill>
                      <a:srgbClr val="DDDDD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Helvetica" pitchFamily="34" charset="0"/>
                          <a:ea typeface="+mn-ea"/>
                          <a:cs typeface="Helvetica" pitchFamily="34" charset="0"/>
                        </a:rPr>
                        <a:t>Frequency of mowing edges</a:t>
                      </a:r>
                      <a:endParaRPr lang="en-US" sz="2000" dirty="0">
                        <a:latin typeface="Helvetica" pitchFamily="34" charset="0"/>
                        <a:cs typeface="Helvetica" pitchFamily="34" charset="0"/>
                      </a:endParaRPr>
                    </a:p>
                  </a:txBody>
                  <a:tcPr marL="228600" marR="228600" anchor="ctr">
                    <a:solidFill>
                      <a:srgbClr val="DDDDDD"/>
                    </a:solidFill>
                  </a:tcPr>
                </a:tc>
              </a:tr>
              <a:tr h="0">
                <a:tc>
                  <a:txBody>
                    <a:bodyPr/>
                    <a:lstStyle/>
                    <a:p>
                      <a:pPr algn="l" fontAlgn="b"/>
                      <a:r>
                        <a:rPr lang="en-US" sz="2000" b="0" i="0" u="none" strike="noStrike" dirty="0" smtClean="0">
                          <a:latin typeface="Helvetica" pitchFamily="34" charset="0"/>
                          <a:cs typeface="Helvetica" pitchFamily="34" charset="0"/>
                        </a:rPr>
                        <a:t>Buildings &amp; bridges</a:t>
                      </a:r>
                      <a:endParaRPr lang="en-US" sz="2000" b="0" i="0" u="none" strike="noStrike" dirty="0">
                        <a:latin typeface="Helvetica" pitchFamily="34" charset="0"/>
                        <a:cs typeface="Helvetica" pitchFamily="34" charset="0"/>
                      </a:endParaRPr>
                    </a:p>
                  </a:txBody>
                  <a:tcPr marL="228600" marR="228600" anchor="ctr">
                    <a:solidFill>
                      <a:srgbClr val="DDDDDD"/>
                    </a:solidFill>
                  </a:tcPr>
                </a:tc>
                <a:tc>
                  <a:txBody>
                    <a:bodyPr/>
                    <a:lstStyle/>
                    <a:p>
                      <a:pPr algn="l" fontAlgn="b"/>
                      <a:r>
                        <a:rPr lang="en-US" sz="2000" b="0" i="0" u="none" strike="noStrike" dirty="0" smtClean="0">
                          <a:latin typeface="Helvetica" pitchFamily="34" charset="0"/>
                          <a:cs typeface="Helvetica" pitchFamily="34" charset="0"/>
                        </a:rPr>
                        <a:t>Tree/shrub foliage, seeds &amp; fruits</a:t>
                      </a:r>
                      <a:endParaRPr lang="en-US" sz="2000" b="0" i="0" u="none" strike="noStrike" dirty="0">
                        <a:latin typeface="Helvetica" pitchFamily="34" charset="0"/>
                        <a:cs typeface="Helvetica" pitchFamily="34" charset="0"/>
                      </a:endParaRPr>
                    </a:p>
                  </a:txBody>
                  <a:tcPr marL="228600" marR="228600" anchor="ctr">
                    <a:solidFill>
                      <a:srgbClr val="DDDDD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latin typeface="Helvetica" pitchFamily="34" charset="0"/>
                          <a:cs typeface="Helvetica" pitchFamily="34" charset="0"/>
                        </a:rPr>
                        <a:t>Method of herbicide</a:t>
                      </a:r>
                      <a:r>
                        <a:rPr lang="en-US" sz="2000" baseline="0" dirty="0" smtClean="0">
                          <a:latin typeface="Helvetica" pitchFamily="34" charset="0"/>
                          <a:cs typeface="Helvetica" pitchFamily="34" charset="0"/>
                        </a:rPr>
                        <a:t> application</a:t>
                      </a:r>
                      <a:endParaRPr lang="en-US" sz="2000" dirty="0" smtClean="0">
                        <a:latin typeface="Helvetica" pitchFamily="34" charset="0"/>
                        <a:cs typeface="Helvetica" pitchFamily="34" charset="0"/>
                      </a:endParaRPr>
                    </a:p>
                  </a:txBody>
                  <a:tcPr marL="228600" marR="228600" anchor="ctr">
                    <a:solidFill>
                      <a:srgbClr val="DDDDDD"/>
                    </a:solidFill>
                  </a:tcPr>
                </a:tc>
              </a:tr>
            </a:tbl>
          </a:graphicData>
        </a:graphic>
      </p:graphicFrame>
      <p:sp>
        <p:nvSpPr>
          <p:cNvPr id="2135" name="TextBox 58"/>
          <p:cNvSpPr txBox="1">
            <a:spLocks noChangeArrowheads="1"/>
          </p:cNvSpPr>
          <p:nvPr/>
        </p:nvSpPr>
        <p:spPr bwMode="auto">
          <a:xfrm>
            <a:off x="14176376" y="11214100"/>
            <a:ext cx="10129837" cy="707886"/>
          </a:xfrm>
          <a:prstGeom prst="rect">
            <a:avLst/>
          </a:prstGeom>
          <a:noFill/>
          <a:ln w="9525">
            <a:noFill/>
            <a:miter lim="800000"/>
            <a:headEnd/>
            <a:tailEnd/>
          </a:ln>
        </p:spPr>
        <p:txBody>
          <a:bodyPr lIns="0" rIns="0">
            <a:spAutoFit/>
          </a:bodyPr>
          <a:lstStyle/>
          <a:p>
            <a:pPr algn="just"/>
            <a:r>
              <a:rPr lang="en-US" sz="2000" dirty="0" smtClean="0"/>
              <a:t>Examples of the categories defined through the design workshop to illustrate the level of detail  selected to meet educational objectives.  </a:t>
            </a:r>
            <a:endParaRPr lang="en-US" sz="2000" dirty="0"/>
          </a:p>
        </p:txBody>
      </p:sp>
      <p:sp>
        <p:nvSpPr>
          <p:cNvPr id="77" name="TextBox 62"/>
          <p:cNvSpPr txBox="1">
            <a:spLocks noChangeArrowheads="1"/>
          </p:cNvSpPr>
          <p:nvPr/>
        </p:nvSpPr>
        <p:spPr bwMode="auto">
          <a:xfrm>
            <a:off x="1722859" y="23875826"/>
            <a:ext cx="5318125" cy="1631216"/>
          </a:xfrm>
          <a:prstGeom prst="rect">
            <a:avLst/>
          </a:prstGeom>
          <a:solidFill>
            <a:schemeClr val="bg1">
              <a:lumMod val="65000"/>
            </a:schemeClr>
          </a:solidFill>
          <a:ln w="19050">
            <a:solidFill>
              <a:srgbClr val="336600"/>
            </a:solidFill>
            <a:miter lim="800000"/>
            <a:headEnd/>
            <a:tailEnd/>
          </a:ln>
        </p:spPr>
        <p:txBody>
          <a:bodyPr wrap="square">
            <a:spAutoFit/>
          </a:bodyPr>
          <a:lstStyle/>
          <a:p>
            <a:pPr algn="ctr"/>
            <a:r>
              <a:rPr lang="en-US" sz="2500" dirty="0" smtClean="0">
                <a:latin typeface="Helvetica" pitchFamily="34" charset="0"/>
                <a:cs typeface="Helvetica" pitchFamily="34" charset="0"/>
              </a:rPr>
              <a:t>Relational database matches practices to positive, negative, or neutral  impacts to primary resources</a:t>
            </a:r>
            <a:endParaRPr lang="en-US" sz="2500" dirty="0">
              <a:latin typeface="Helvetica" pitchFamily="34" charset="0"/>
              <a:cs typeface="Helvetica" pitchFamily="34" charset="0"/>
            </a:endParaRPr>
          </a:p>
        </p:txBody>
      </p:sp>
      <p:grpSp>
        <p:nvGrpSpPr>
          <p:cNvPr id="93" name="Group 92"/>
          <p:cNvGrpSpPr/>
          <p:nvPr/>
        </p:nvGrpSpPr>
        <p:grpSpPr>
          <a:xfrm>
            <a:off x="13884275" y="25916619"/>
            <a:ext cx="10972800" cy="4578350"/>
            <a:chOff x="13684250" y="24373569"/>
            <a:chExt cx="10972800" cy="4578350"/>
          </a:xfrm>
        </p:grpSpPr>
        <p:sp>
          <p:nvSpPr>
            <p:cNvPr id="83" name="Rectangle 82"/>
            <p:cNvSpPr/>
            <p:nvPr/>
          </p:nvSpPr>
          <p:spPr bwMode="auto">
            <a:xfrm>
              <a:off x="13684250" y="24808544"/>
              <a:ext cx="10972800" cy="4143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57" name="TextBox 85"/>
            <p:cNvSpPr txBox="1">
              <a:spLocks noChangeArrowheads="1"/>
            </p:cNvSpPr>
            <p:nvPr/>
          </p:nvSpPr>
          <p:spPr bwMode="auto">
            <a:xfrm>
              <a:off x="13830300" y="24951419"/>
              <a:ext cx="10698480" cy="1938992"/>
            </a:xfrm>
            <a:prstGeom prst="rect">
              <a:avLst/>
            </a:prstGeom>
            <a:solidFill>
              <a:srgbClr val="800040"/>
            </a:solidFill>
            <a:ln w="9525">
              <a:noFill/>
              <a:miter lim="800000"/>
              <a:headEnd/>
              <a:tailEnd/>
            </a:ln>
          </p:spPr>
          <p:txBody>
            <a:bodyPr wrap="square">
              <a:spAutoFit/>
            </a:bodyPr>
            <a:lstStyle/>
            <a:p>
              <a:r>
                <a:rPr lang="en-US" sz="2400" dirty="0" smtClean="0">
                  <a:solidFill>
                    <a:schemeClr val="bg1"/>
                  </a:solidFill>
                  <a:latin typeface="Helvetica" pitchFamily="34" charset="0"/>
                  <a:cs typeface="Helvetica" pitchFamily="34" charset="0"/>
                </a:rPr>
                <a:t>In your region, </a:t>
              </a:r>
              <a:r>
                <a:rPr lang="en-US" sz="2400" dirty="0">
                  <a:solidFill>
                    <a:schemeClr val="bg1"/>
                  </a:solidFill>
                  <a:latin typeface="Helvetica" pitchFamily="34" charset="0"/>
                  <a:cs typeface="Helvetica" pitchFamily="34" charset="0"/>
                </a:rPr>
                <a:t>as </a:t>
              </a:r>
              <a:r>
                <a:rPr lang="en-US" sz="2400" dirty="0" smtClean="0">
                  <a:solidFill>
                    <a:schemeClr val="bg1"/>
                  </a:solidFill>
                  <a:latin typeface="Helvetica" pitchFamily="34" charset="0"/>
                  <a:cs typeface="Helvetica" pitchFamily="34" charset="0"/>
                </a:rPr>
                <a:t>mowing frequency increases, </a:t>
              </a:r>
              <a:r>
                <a:rPr lang="en-US" sz="2400" dirty="0">
                  <a:solidFill>
                    <a:schemeClr val="bg1"/>
                  </a:solidFill>
                  <a:latin typeface="Helvetica" pitchFamily="34" charset="0"/>
                  <a:cs typeface="Helvetica" pitchFamily="34" charset="0"/>
                </a:rPr>
                <a:t>what is the expected impact </a:t>
              </a:r>
              <a:r>
                <a:rPr lang="en-US" sz="2400" dirty="0" smtClean="0">
                  <a:solidFill>
                    <a:schemeClr val="bg1"/>
                  </a:solidFill>
                  <a:latin typeface="Helvetica" pitchFamily="34" charset="0"/>
                  <a:cs typeface="Helvetica" pitchFamily="34" charset="0"/>
                </a:rPr>
                <a:t>on </a:t>
              </a:r>
              <a:r>
                <a:rPr lang="en-US" sz="2400" dirty="0">
                  <a:solidFill>
                    <a:schemeClr val="bg1"/>
                  </a:solidFill>
                  <a:latin typeface="Helvetica" pitchFamily="34" charset="0"/>
                  <a:cs typeface="Helvetica" pitchFamily="34" charset="0"/>
                </a:rPr>
                <a:t>the probability of </a:t>
              </a:r>
              <a:r>
                <a:rPr lang="en-US" sz="2400" dirty="0" smtClean="0">
                  <a:solidFill>
                    <a:schemeClr val="bg1"/>
                  </a:solidFill>
                  <a:latin typeface="Helvetica" pitchFamily="34" charset="0"/>
                  <a:cs typeface="Helvetica" pitchFamily="34" charset="0"/>
                </a:rPr>
                <a:t>presence of species that primarily forage on  _______?</a:t>
              </a:r>
              <a:endParaRPr lang="en-US" sz="2400" dirty="0">
                <a:solidFill>
                  <a:schemeClr val="bg1"/>
                </a:solidFill>
                <a:latin typeface="Helvetica" pitchFamily="34" charset="0"/>
                <a:cs typeface="Helvetica" pitchFamily="34" charset="0"/>
              </a:endParaRPr>
            </a:p>
            <a:p>
              <a:pPr lvl="1"/>
              <a:r>
                <a:rPr lang="en-US" sz="2400" b="1" dirty="0">
                  <a:solidFill>
                    <a:schemeClr val="bg1"/>
                  </a:solidFill>
                  <a:latin typeface="Helvetica" pitchFamily="34" charset="0"/>
                  <a:cs typeface="Helvetica" pitchFamily="34" charset="0"/>
                </a:rPr>
                <a:t>+1	Increase </a:t>
              </a:r>
              <a:r>
                <a:rPr lang="en-US" sz="2400" dirty="0">
                  <a:solidFill>
                    <a:schemeClr val="bg1"/>
                  </a:solidFill>
                  <a:latin typeface="Helvetica" pitchFamily="34" charset="0"/>
                  <a:cs typeface="Helvetica" pitchFamily="34" charset="0"/>
                </a:rPr>
                <a:t>probability of </a:t>
              </a:r>
              <a:r>
                <a:rPr lang="en-US" sz="2400" dirty="0" smtClean="0">
                  <a:solidFill>
                    <a:schemeClr val="bg1"/>
                  </a:solidFill>
                  <a:latin typeface="Helvetica" pitchFamily="34" charset="0"/>
                  <a:cs typeface="Helvetica" pitchFamily="34" charset="0"/>
                </a:rPr>
                <a:t>presence of </a:t>
              </a:r>
              <a:r>
                <a:rPr lang="en-US" sz="2400" dirty="0">
                  <a:solidFill>
                    <a:schemeClr val="bg1"/>
                  </a:solidFill>
                  <a:latin typeface="Helvetica" pitchFamily="34" charset="0"/>
                  <a:cs typeface="Helvetica" pitchFamily="34" charset="0"/>
                </a:rPr>
                <a:t>species using this resource</a:t>
              </a:r>
            </a:p>
            <a:p>
              <a:pPr lvl="1"/>
              <a:r>
                <a:rPr lang="en-US" sz="2400" b="1" dirty="0">
                  <a:solidFill>
                    <a:schemeClr val="bg1"/>
                  </a:solidFill>
                  <a:latin typeface="Helvetica" pitchFamily="34" charset="0"/>
                  <a:cs typeface="Helvetica" pitchFamily="34" charset="0"/>
                </a:rPr>
                <a:t>  0	No change </a:t>
              </a:r>
              <a:r>
                <a:rPr lang="en-US" sz="2400" dirty="0">
                  <a:solidFill>
                    <a:schemeClr val="bg1"/>
                  </a:solidFill>
                  <a:latin typeface="Helvetica" pitchFamily="34" charset="0"/>
                  <a:cs typeface="Helvetica" pitchFamily="34" charset="0"/>
                </a:rPr>
                <a:t>in probability of </a:t>
              </a:r>
              <a:r>
                <a:rPr lang="en-US" sz="2400" dirty="0" smtClean="0">
                  <a:solidFill>
                    <a:schemeClr val="bg1"/>
                  </a:solidFill>
                  <a:latin typeface="Helvetica" pitchFamily="34" charset="0"/>
                  <a:cs typeface="Helvetica" pitchFamily="34" charset="0"/>
                </a:rPr>
                <a:t>presence </a:t>
              </a:r>
              <a:r>
                <a:rPr lang="en-US" sz="2400" dirty="0">
                  <a:solidFill>
                    <a:schemeClr val="bg1"/>
                  </a:solidFill>
                  <a:latin typeface="Helvetica" pitchFamily="34" charset="0"/>
                  <a:cs typeface="Helvetica" pitchFamily="34" charset="0"/>
                </a:rPr>
                <a:t>of species using this resource</a:t>
              </a:r>
            </a:p>
            <a:p>
              <a:pPr lvl="1"/>
              <a:r>
                <a:rPr lang="en-US" sz="2400" b="1" dirty="0">
                  <a:solidFill>
                    <a:schemeClr val="bg1"/>
                  </a:solidFill>
                  <a:latin typeface="Helvetica" pitchFamily="34" charset="0"/>
                  <a:cs typeface="Helvetica" pitchFamily="34" charset="0"/>
                </a:rPr>
                <a:t>- 1	Decrease </a:t>
              </a:r>
              <a:r>
                <a:rPr lang="en-US" sz="2400" dirty="0">
                  <a:solidFill>
                    <a:schemeClr val="bg1"/>
                  </a:solidFill>
                  <a:latin typeface="Helvetica" pitchFamily="34" charset="0"/>
                  <a:cs typeface="Helvetica" pitchFamily="34" charset="0"/>
                </a:rPr>
                <a:t>probability of </a:t>
              </a:r>
              <a:r>
                <a:rPr lang="en-US" sz="2400" dirty="0" smtClean="0">
                  <a:solidFill>
                    <a:schemeClr val="bg1"/>
                  </a:solidFill>
                  <a:latin typeface="Helvetica" pitchFamily="34" charset="0"/>
                  <a:cs typeface="Helvetica" pitchFamily="34" charset="0"/>
                </a:rPr>
                <a:t>presence </a:t>
              </a:r>
              <a:r>
                <a:rPr lang="en-US" sz="2400" dirty="0">
                  <a:solidFill>
                    <a:schemeClr val="bg1"/>
                  </a:solidFill>
                  <a:latin typeface="Helvetica" pitchFamily="34" charset="0"/>
                  <a:cs typeface="Helvetica" pitchFamily="34" charset="0"/>
                </a:rPr>
                <a:t>of species using this resource</a:t>
              </a:r>
            </a:p>
          </p:txBody>
        </p:sp>
        <p:sp>
          <p:nvSpPr>
            <p:cNvPr id="84" name="TextBox 58"/>
            <p:cNvSpPr txBox="1">
              <a:spLocks noChangeArrowheads="1"/>
            </p:cNvSpPr>
            <p:nvPr/>
          </p:nvSpPr>
          <p:spPr bwMode="auto">
            <a:xfrm>
              <a:off x="13947775" y="24373569"/>
              <a:ext cx="10272712" cy="400110"/>
            </a:xfrm>
            <a:prstGeom prst="rect">
              <a:avLst/>
            </a:prstGeom>
            <a:noFill/>
            <a:ln w="9525">
              <a:noFill/>
              <a:miter lim="800000"/>
              <a:headEnd/>
              <a:tailEnd/>
            </a:ln>
          </p:spPr>
          <p:txBody>
            <a:bodyPr wrap="square" lIns="0" rIns="0">
              <a:spAutoFit/>
            </a:bodyPr>
            <a:lstStyle/>
            <a:p>
              <a:pPr algn="just"/>
              <a:r>
                <a:rPr lang="en-US" sz="2000" dirty="0" smtClean="0"/>
                <a:t>Example of a question posed to biologists about the management of the field margins.  </a:t>
              </a:r>
              <a:endParaRPr lang="en-US" sz="2000" dirty="0"/>
            </a:p>
          </p:txBody>
        </p:sp>
        <p:pic>
          <p:nvPicPr>
            <p:cNvPr id="2320" name="Picture 272"/>
            <p:cNvPicPr>
              <a:picLocks noChangeAspect="1" noChangeArrowheads="1"/>
            </p:cNvPicPr>
            <p:nvPr/>
          </p:nvPicPr>
          <p:blipFill>
            <a:blip r:embed="rId11"/>
            <a:srcRect/>
            <a:stretch>
              <a:fillRect/>
            </a:stretch>
          </p:blipFill>
          <p:spPr bwMode="auto">
            <a:xfrm>
              <a:off x="15414624" y="27080257"/>
              <a:ext cx="1905000" cy="1685925"/>
            </a:xfrm>
            <a:prstGeom prst="rect">
              <a:avLst/>
            </a:prstGeom>
            <a:noFill/>
            <a:ln w="9525">
              <a:noFill/>
              <a:miter lim="800000"/>
              <a:headEnd/>
              <a:tailEnd/>
            </a:ln>
          </p:spPr>
        </p:pic>
        <p:pic>
          <p:nvPicPr>
            <p:cNvPr id="2321" name="Picture 273"/>
            <p:cNvPicPr>
              <a:picLocks noChangeAspect="1" noChangeArrowheads="1"/>
            </p:cNvPicPr>
            <p:nvPr/>
          </p:nvPicPr>
          <p:blipFill>
            <a:blip r:embed="rId12"/>
            <a:srcRect/>
            <a:stretch>
              <a:fillRect/>
            </a:stretch>
          </p:blipFill>
          <p:spPr bwMode="auto">
            <a:xfrm>
              <a:off x="13811249" y="27037394"/>
              <a:ext cx="1535634" cy="1828800"/>
            </a:xfrm>
            <a:prstGeom prst="rect">
              <a:avLst/>
            </a:prstGeom>
            <a:noFill/>
            <a:ln w="9525">
              <a:noFill/>
              <a:miter lim="800000"/>
              <a:headEnd/>
              <a:tailEnd/>
            </a:ln>
          </p:spPr>
        </p:pic>
      </p:grpSp>
      <p:sp>
        <p:nvSpPr>
          <p:cNvPr id="90" name="Text Box 15"/>
          <p:cNvSpPr txBox="1">
            <a:spLocks noChangeArrowheads="1"/>
          </p:cNvSpPr>
          <p:nvPr/>
        </p:nvSpPr>
        <p:spPr bwMode="auto">
          <a:xfrm>
            <a:off x="38688055" y="19288124"/>
            <a:ext cx="11430000" cy="7343775"/>
          </a:xfrm>
          <a:prstGeom prst="rect">
            <a:avLst/>
          </a:prstGeom>
          <a:solidFill>
            <a:schemeClr val="bg1"/>
          </a:solidFill>
          <a:ln w="12700">
            <a:noFill/>
            <a:miter lim="800000"/>
            <a:headEnd/>
            <a:tailEnd/>
          </a:ln>
        </p:spPr>
        <p:txBody>
          <a:bodyPr lIns="457200" tIns="228600" rIns="457200" bIns="457200"/>
          <a:lstStyle/>
          <a:p>
            <a:pPr marL="500063" indent="-500063">
              <a:spcBef>
                <a:spcPct val="50000"/>
              </a:spcBef>
              <a:defRPr/>
            </a:pPr>
            <a:r>
              <a:rPr lang="en-US" sz="4800" b="1" dirty="0" smtClean="0">
                <a:solidFill>
                  <a:srgbClr val="336600"/>
                </a:solidFill>
                <a:latin typeface="Helvetica" pitchFamily="34" charset="0"/>
                <a:cs typeface="Helvetica" pitchFamily="34" charset="0"/>
              </a:rPr>
              <a:t>9. Future </a:t>
            </a:r>
            <a:r>
              <a:rPr lang="en-US" sz="4800" b="1" dirty="0">
                <a:solidFill>
                  <a:srgbClr val="336600"/>
                </a:solidFill>
                <a:latin typeface="Helvetica" pitchFamily="34" charset="0"/>
                <a:cs typeface="Helvetica" pitchFamily="34" charset="0"/>
              </a:rPr>
              <a:t>work</a:t>
            </a:r>
          </a:p>
          <a:p>
            <a:pPr marL="231775" indent="-231775">
              <a:spcBef>
                <a:spcPts val="600"/>
              </a:spcBef>
              <a:spcAft>
                <a:spcPts val="600"/>
              </a:spcAft>
              <a:defRPr/>
            </a:pPr>
            <a:r>
              <a:rPr lang="en-US" sz="2800" b="1" dirty="0" smtClean="0">
                <a:latin typeface="Helvetica" pitchFamily="34" charset="0"/>
                <a:cs typeface="Helvetica" pitchFamily="34" charset="0"/>
              </a:rPr>
              <a:t>Model refinement</a:t>
            </a:r>
            <a:r>
              <a:rPr lang="en-US" sz="2800" dirty="0" smtClean="0">
                <a:latin typeface="Helvetica" pitchFamily="34" charset="0"/>
                <a:cs typeface="Helvetica" pitchFamily="34" charset="0"/>
              </a:rPr>
              <a:t>:</a:t>
            </a:r>
          </a:p>
          <a:p>
            <a:pPr marL="857250" indent="-400050">
              <a:spcBef>
                <a:spcPts val="600"/>
              </a:spcBef>
              <a:spcAft>
                <a:spcPts val="600"/>
              </a:spcAft>
              <a:buFont typeface="Arial" pitchFamily="34" charset="0"/>
              <a:buChar char="•"/>
              <a:defRPr/>
            </a:pPr>
            <a:r>
              <a:rPr lang="en-US" sz="2800" dirty="0" smtClean="0">
                <a:latin typeface="Helvetica" pitchFamily="34" charset="0"/>
                <a:cs typeface="Helvetica" pitchFamily="34" charset="0"/>
              </a:rPr>
              <a:t>Incorporate seasonality of resource impacts and species resource dependence.</a:t>
            </a:r>
          </a:p>
          <a:p>
            <a:pPr marL="857250" indent="-400050">
              <a:spcBef>
                <a:spcPts val="600"/>
              </a:spcBef>
              <a:spcAft>
                <a:spcPts val="600"/>
              </a:spcAft>
              <a:buFont typeface="Arial" pitchFamily="34" charset="0"/>
              <a:buChar char="•"/>
              <a:defRPr/>
            </a:pPr>
            <a:r>
              <a:rPr lang="en-US" sz="2800" dirty="0" smtClean="0">
                <a:latin typeface="Helvetica" pitchFamily="34" charset="0"/>
                <a:cs typeface="Helvetica" pitchFamily="34" charset="0"/>
              </a:rPr>
              <a:t>Improve statistical encoding to distinguish strong versus weak impacts.</a:t>
            </a:r>
          </a:p>
          <a:p>
            <a:pPr marL="857250" indent="-400050">
              <a:spcBef>
                <a:spcPts val="600"/>
              </a:spcBef>
              <a:spcAft>
                <a:spcPts val="600"/>
              </a:spcAft>
              <a:buFont typeface="Arial" pitchFamily="34" charset="0"/>
              <a:buChar char="•"/>
              <a:defRPr/>
            </a:pPr>
            <a:r>
              <a:rPr lang="en-US" sz="2800" dirty="0" smtClean="0">
                <a:latin typeface="Helvetica" pitchFamily="34" charset="0"/>
                <a:cs typeface="Helvetica" pitchFamily="34" charset="0"/>
              </a:rPr>
              <a:t>Distinguish between rare and common species.</a:t>
            </a:r>
          </a:p>
          <a:p>
            <a:pPr marL="857250" indent="-400050">
              <a:spcBef>
                <a:spcPts val="600"/>
              </a:spcBef>
              <a:spcAft>
                <a:spcPts val="600"/>
              </a:spcAft>
              <a:buFont typeface="Arial" pitchFamily="34" charset="0"/>
              <a:buChar char="•"/>
              <a:defRPr/>
            </a:pPr>
            <a:r>
              <a:rPr lang="en-US" sz="2800" dirty="0" smtClean="0">
                <a:latin typeface="Helvetica" pitchFamily="34" charset="0"/>
                <a:cs typeface="Helvetica" pitchFamily="34" charset="0"/>
              </a:rPr>
              <a:t>Incorporate variance and uncertainty in species resource use.</a:t>
            </a:r>
            <a:endParaRPr lang="en-US" sz="2800" dirty="0">
              <a:latin typeface="Helvetica" pitchFamily="34" charset="0"/>
              <a:cs typeface="Helvetica" pitchFamily="34" charset="0"/>
            </a:endParaRPr>
          </a:p>
          <a:p>
            <a:pPr marL="231775" indent="-231775">
              <a:spcBef>
                <a:spcPts val="600"/>
              </a:spcBef>
              <a:spcAft>
                <a:spcPts val="600"/>
              </a:spcAft>
              <a:defRPr/>
            </a:pPr>
            <a:r>
              <a:rPr lang="en-US" sz="2800" b="1" dirty="0" smtClean="0">
                <a:latin typeface="Helvetica" pitchFamily="34" charset="0"/>
                <a:cs typeface="Helvetica" pitchFamily="34" charset="0"/>
              </a:rPr>
              <a:t>Field validation</a:t>
            </a:r>
            <a:r>
              <a:rPr lang="en-US" sz="2800" dirty="0" smtClean="0">
                <a:latin typeface="Helvetica" pitchFamily="34" charset="0"/>
                <a:cs typeface="Helvetica" pitchFamily="34" charset="0"/>
              </a:rPr>
              <a:t>:</a:t>
            </a:r>
            <a:endParaRPr lang="en-US" sz="2800" dirty="0">
              <a:latin typeface="Helvetica" pitchFamily="34" charset="0"/>
              <a:cs typeface="Helvetica" pitchFamily="34" charset="0"/>
            </a:endParaRPr>
          </a:p>
          <a:p>
            <a:pPr marL="857250" indent="-400050">
              <a:spcBef>
                <a:spcPts val="600"/>
              </a:spcBef>
              <a:spcAft>
                <a:spcPts val="600"/>
              </a:spcAft>
              <a:buFont typeface="Arial" pitchFamily="34" charset="0"/>
              <a:buChar char="•"/>
              <a:defRPr/>
            </a:pPr>
            <a:r>
              <a:rPr lang="en-US" sz="2800" dirty="0" smtClean="0">
                <a:latin typeface="Helvetica" pitchFamily="34" charset="0"/>
                <a:cs typeface="Helvetica" pitchFamily="34" charset="0"/>
              </a:rPr>
              <a:t>Test multi-taxa predictions in the Appalachian region of North Carolina and gather data to generate posterior estimates of beta values.</a:t>
            </a:r>
          </a:p>
          <a:p>
            <a:pPr marL="500063" indent="-500063">
              <a:spcBef>
                <a:spcPct val="10000"/>
              </a:spcBef>
              <a:defRPr/>
            </a:pPr>
            <a:endParaRPr lang="en-US" sz="2800" dirty="0">
              <a:latin typeface="Helvetica" pitchFamily="34" charset="0"/>
              <a:cs typeface="Helvetica" pitchFamily="34" charset="0"/>
            </a:endParaRPr>
          </a:p>
        </p:txBody>
      </p:sp>
      <p:graphicFrame>
        <p:nvGraphicFramePr>
          <p:cNvPr id="88" name="Table 87"/>
          <p:cNvGraphicFramePr>
            <a:graphicFrameLocks noGrp="1"/>
          </p:cNvGraphicFramePr>
          <p:nvPr/>
        </p:nvGraphicFramePr>
        <p:xfrm>
          <a:off x="17662525" y="28763007"/>
          <a:ext cx="6952344" cy="1371600"/>
        </p:xfrm>
        <a:graphic>
          <a:graphicData uri="http://schemas.openxmlformats.org/drawingml/2006/table">
            <a:tbl>
              <a:tblPr firstRow="1" bandRow="1">
                <a:tableStyleId>{5C22544A-7EE6-4342-B048-85BDC9FD1C3A}</a:tableStyleId>
              </a:tblPr>
              <a:tblGrid>
                <a:gridCol w="3151594"/>
                <a:gridCol w="1357411"/>
                <a:gridCol w="2443339"/>
              </a:tblGrid>
              <a:tr h="370840">
                <a:tc>
                  <a:txBody>
                    <a:bodyPr/>
                    <a:lstStyle/>
                    <a:p>
                      <a:pPr algn="ctr"/>
                      <a:r>
                        <a:rPr lang="en-US" sz="2400" dirty="0" smtClean="0">
                          <a:latin typeface="Helvetica" pitchFamily="34" charset="0"/>
                          <a:cs typeface="Helvetica" pitchFamily="34" charset="0"/>
                        </a:rPr>
                        <a:t>Forage Resource</a:t>
                      </a:r>
                      <a:endParaRPr lang="en-US" sz="2400" dirty="0">
                        <a:latin typeface="Helvetica" pitchFamily="34" charset="0"/>
                        <a:cs typeface="Helvetica" pitchFamily="34" charset="0"/>
                      </a:endParaRPr>
                    </a:p>
                  </a:txBody>
                  <a:tcPr>
                    <a:solidFill>
                      <a:srgbClr val="336600"/>
                    </a:solidFill>
                  </a:tcPr>
                </a:tc>
                <a:tc>
                  <a:txBody>
                    <a:bodyPr/>
                    <a:lstStyle/>
                    <a:p>
                      <a:pPr algn="ctr"/>
                      <a:r>
                        <a:rPr lang="en-US" sz="2400" dirty="0" smtClean="0">
                          <a:latin typeface="Helvetica" pitchFamily="34" charset="0"/>
                          <a:cs typeface="Helvetica" pitchFamily="34" charset="0"/>
                        </a:rPr>
                        <a:t>Impact</a:t>
                      </a:r>
                      <a:endParaRPr lang="en-US" sz="2400" dirty="0">
                        <a:latin typeface="Helvetica" pitchFamily="34" charset="0"/>
                        <a:cs typeface="Helvetica" pitchFamily="34" charset="0"/>
                      </a:endParaRPr>
                    </a:p>
                  </a:txBody>
                  <a:tcPr>
                    <a:solidFill>
                      <a:srgbClr val="336600"/>
                    </a:solidFill>
                  </a:tcPr>
                </a:tc>
                <a:tc>
                  <a:txBody>
                    <a:bodyPr/>
                    <a:lstStyle/>
                    <a:p>
                      <a:pPr algn="ctr"/>
                      <a:r>
                        <a:rPr lang="en-US" sz="2400" dirty="0" smtClean="0">
                          <a:latin typeface="Helvetica" pitchFamily="34" charset="0"/>
                          <a:cs typeface="Helvetica" pitchFamily="34" charset="0"/>
                        </a:rPr>
                        <a:t>Confidence</a:t>
                      </a:r>
                      <a:endParaRPr lang="en-US" sz="2400" dirty="0">
                        <a:latin typeface="Helvetica" pitchFamily="34" charset="0"/>
                        <a:cs typeface="Helvetica" pitchFamily="34" charset="0"/>
                      </a:endParaRPr>
                    </a:p>
                  </a:txBody>
                  <a:tcPr>
                    <a:solidFill>
                      <a:srgbClr val="336600"/>
                    </a:solidFill>
                  </a:tcPr>
                </a:tc>
              </a:tr>
              <a:tr h="370840">
                <a:tc>
                  <a:txBody>
                    <a:bodyPr/>
                    <a:lstStyle/>
                    <a:p>
                      <a:pPr marL="0" algn="l" defTabSz="457200" rtl="0" eaLnBrk="1" latinLnBrk="0" hangingPunct="1"/>
                      <a:r>
                        <a:rPr lang="en-US" sz="2400" kern="1200" dirty="0" smtClean="0">
                          <a:solidFill>
                            <a:schemeClr val="dk1"/>
                          </a:solidFill>
                          <a:latin typeface="Helvetica" pitchFamily="34" charset="0"/>
                          <a:ea typeface="+mn-ea"/>
                          <a:cs typeface="Helvetica" pitchFamily="34" charset="0"/>
                        </a:rPr>
                        <a:t>Soil Invertebrates</a:t>
                      </a:r>
                      <a:endParaRPr lang="en-US" sz="2400" kern="1200" dirty="0">
                        <a:solidFill>
                          <a:schemeClr val="dk1"/>
                        </a:solidFill>
                        <a:latin typeface="Helvetica" pitchFamily="34" charset="0"/>
                        <a:ea typeface="+mn-ea"/>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0</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65%</a:t>
                      </a:r>
                      <a:endParaRPr lang="en-US" sz="2400" dirty="0">
                        <a:latin typeface="Helvetica" pitchFamily="34" charset="0"/>
                        <a:cs typeface="Helvetica" pitchFamily="34" charset="0"/>
                      </a:endParaRPr>
                    </a:p>
                  </a:txBody>
                  <a:tcPr>
                    <a:solidFill>
                      <a:srgbClr val="AADD65"/>
                    </a:solidFill>
                  </a:tcPr>
                </a:tc>
              </a:tr>
              <a:tr h="370840">
                <a:tc>
                  <a:txBody>
                    <a:bodyPr/>
                    <a:lstStyle/>
                    <a:p>
                      <a:pPr marL="0" algn="l" defTabSz="457200" rtl="0" eaLnBrk="1" latinLnBrk="0" hangingPunct="1"/>
                      <a:r>
                        <a:rPr lang="en-US" sz="2400" kern="1200" dirty="0" smtClean="0">
                          <a:solidFill>
                            <a:schemeClr val="dk1"/>
                          </a:solidFill>
                          <a:latin typeface="Helvetica" pitchFamily="34" charset="0"/>
                          <a:ea typeface="+mn-ea"/>
                          <a:cs typeface="Helvetica" pitchFamily="34" charset="0"/>
                        </a:rPr>
                        <a:t>Small Animals</a:t>
                      </a:r>
                      <a:endParaRPr lang="en-US" sz="2400" kern="1200" dirty="0">
                        <a:solidFill>
                          <a:schemeClr val="dk1"/>
                        </a:solidFill>
                        <a:latin typeface="Helvetica" pitchFamily="34" charset="0"/>
                        <a:ea typeface="+mn-ea"/>
                        <a:cs typeface="Helvetica" pitchFamily="34" charset="0"/>
                      </a:endParaRPr>
                    </a:p>
                  </a:txBody>
                  <a:tcPr>
                    <a:solidFill>
                      <a:srgbClr val="AADD65"/>
                    </a:solidFill>
                  </a:tcPr>
                </a:tc>
                <a:tc>
                  <a:txBody>
                    <a:bodyPr/>
                    <a:lstStyle/>
                    <a:p>
                      <a:pPr algn="ctr">
                        <a:buFontTx/>
                        <a:buNone/>
                      </a:pPr>
                      <a:r>
                        <a:rPr lang="en-US" sz="2400" dirty="0" smtClean="0">
                          <a:latin typeface="Helvetica" pitchFamily="34" charset="0"/>
                          <a:cs typeface="Helvetica" pitchFamily="34" charset="0"/>
                        </a:rPr>
                        <a:t> -1</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80%</a:t>
                      </a:r>
                      <a:endParaRPr lang="en-US" sz="2400" dirty="0">
                        <a:latin typeface="Helvetica" pitchFamily="34" charset="0"/>
                        <a:cs typeface="Helvetica" pitchFamily="34" charset="0"/>
                      </a:endParaRPr>
                    </a:p>
                  </a:txBody>
                  <a:tcPr>
                    <a:solidFill>
                      <a:srgbClr val="AADD65"/>
                    </a:solidFill>
                  </a:tcPr>
                </a:tc>
              </a:tr>
            </a:tbl>
          </a:graphicData>
        </a:graphic>
      </p:graphicFrame>
      <p:sp>
        <p:nvSpPr>
          <p:cNvPr id="2" name="Rectangle 2"/>
          <p:cNvSpPr>
            <a:spLocks noChangeArrowheads="1"/>
          </p:cNvSpPr>
          <p:nvPr/>
        </p:nvSpPr>
        <p:spPr bwMode="auto">
          <a:xfrm>
            <a:off x="0" y="0"/>
            <a:ext cx="51206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0"/>
            <a:ext cx="51206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0" y="847725"/>
            <a:ext cx="51206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Rectangle 8"/>
          <p:cNvSpPr>
            <a:spLocks noChangeArrowheads="1"/>
          </p:cNvSpPr>
          <p:nvPr/>
        </p:nvSpPr>
        <p:spPr bwMode="auto">
          <a:xfrm>
            <a:off x="0" y="0"/>
            <a:ext cx="51206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 name="Text Box 114"/>
          <p:cNvSpPr txBox="1">
            <a:spLocks noChangeArrowheads="1"/>
          </p:cNvSpPr>
          <p:nvPr/>
        </p:nvSpPr>
        <p:spPr bwMode="auto">
          <a:xfrm>
            <a:off x="26155650" y="21174075"/>
            <a:ext cx="11418887" cy="9518651"/>
          </a:xfrm>
          <a:prstGeom prst="rect">
            <a:avLst/>
          </a:prstGeom>
          <a:solidFill>
            <a:schemeClr val="bg1"/>
          </a:solidFill>
          <a:ln w="12700">
            <a:noFill/>
            <a:miter lim="800000"/>
            <a:headEnd/>
            <a:tailEnd/>
          </a:ln>
        </p:spPr>
        <p:txBody>
          <a:bodyPr lIns="457200" tIns="228600" rIns="457200" bIns="228600"/>
          <a:lstStyle/>
          <a:p>
            <a:pPr marL="500063" indent="-500063">
              <a:spcBef>
                <a:spcPts val="0"/>
              </a:spcBef>
              <a:spcAft>
                <a:spcPts val="1200"/>
              </a:spcAft>
              <a:defRPr/>
            </a:pPr>
            <a:r>
              <a:rPr lang="en-US" sz="4800" b="1" dirty="0" smtClean="0">
                <a:solidFill>
                  <a:srgbClr val="336600"/>
                </a:solidFill>
              </a:rPr>
              <a:t>6. Relative Biodiversity Score</a:t>
            </a:r>
          </a:p>
          <a:p>
            <a:pPr>
              <a:spcBef>
                <a:spcPts val="600"/>
              </a:spcBef>
              <a:spcAft>
                <a:spcPts val="600"/>
              </a:spcAft>
              <a:defRPr/>
            </a:pPr>
            <a:r>
              <a:rPr lang="en-US" sz="2800" dirty="0" smtClean="0">
                <a:latin typeface="Helvetica" pitchFamily="34" charset="0"/>
                <a:cs typeface="Helvetica" pitchFamily="34" charset="0"/>
              </a:rPr>
              <a:t>After assigning each species to a positive, negative, or neutral impact category, based on the probability of occurrence given expected resource values, we calculated a field-level biodiversity impact score.  We standardized the scores relative to the total number of species potentially present in the field.</a:t>
            </a:r>
          </a:p>
          <a:p>
            <a:pPr marL="857250" lvl="1" indent="-400050" algn="just">
              <a:spcBef>
                <a:spcPts val="600"/>
              </a:spcBef>
              <a:spcAft>
                <a:spcPts val="600"/>
              </a:spcAft>
              <a:defRPr/>
            </a:pPr>
            <a:endParaRPr lang="en-US" sz="2800" dirty="0" smtClean="0"/>
          </a:p>
          <a:p>
            <a:pPr marL="857250" lvl="1" indent="-400050" algn="just">
              <a:spcBef>
                <a:spcPts val="600"/>
              </a:spcBef>
              <a:spcAft>
                <a:spcPts val="600"/>
              </a:spcAft>
              <a:buFont typeface="Arial" pitchFamily="34" charset="0"/>
              <a:buChar char="•"/>
              <a:defRPr/>
            </a:pPr>
            <a:endParaRPr lang="en-US" sz="2800" dirty="0" smtClean="0"/>
          </a:p>
          <a:p>
            <a:pPr marL="857250" lvl="1" indent="-400050" algn="just">
              <a:spcBef>
                <a:spcPts val="600"/>
              </a:spcBef>
              <a:spcAft>
                <a:spcPts val="600"/>
              </a:spcAft>
              <a:buFont typeface="Arial" pitchFamily="34" charset="0"/>
              <a:buChar char="•"/>
              <a:defRPr/>
            </a:pPr>
            <a:endParaRPr lang="en-US" sz="2800" dirty="0" smtClean="0"/>
          </a:p>
        </p:txBody>
      </p:sp>
      <p:grpSp>
        <p:nvGrpSpPr>
          <p:cNvPr id="89" name="Group 88"/>
          <p:cNvGrpSpPr/>
          <p:nvPr/>
        </p:nvGrpSpPr>
        <p:grpSpPr>
          <a:xfrm>
            <a:off x="38688963" y="26781124"/>
            <a:ext cx="11415713" cy="3881438"/>
            <a:chOff x="38688963" y="26723974"/>
            <a:chExt cx="11415713" cy="3881438"/>
          </a:xfrm>
        </p:grpSpPr>
        <p:pic>
          <p:nvPicPr>
            <p:cNvPr id="65" name="Picture 64" descr="usgs_science_logo.jpg"/>
            <p:cNvPicPr>
              <a:picLocks noChangeAspect="1"/>
            </p:cNvPicPr>
            <p:nvPr/>
          </p:nvPicPr>
          <p:blipFill>
            <a:blip r:embed="rId13"/>
            <a:stretch>
              <a:fillRect/>
            </a:stretch>
          </p:blipFill>
          <p:spPr>
            <a:xfrm>
              <a:off x="42011601" y="26723974"/>
              <a:ext cx="4222750" cy="1714500"/>
            </a:xfrm>
            <a:prstGeom prst="rect">
              <a:avLst/>
            </a:prstGeom>
            <a:solidFill>
              <a:schemeClr val="bg1">
                <a:lumMod val="95000"/>
              </a:schemeClr>
            </a:solidFill>
            <a:ln>
              <a:noFill/>
            </a:ln>
          </p:spPr>
        </p:pic>
        <p:pic>
          <p:nvPicPr>
            <p:cNvPr id="69" name="Picture 68" descr="BasicLogoNCSU_600.jpg"/>
            <p:cNvPicPr>
              <a:picLocks noChangeAspect="1"/>
            </p:cNvPicPr>
            <p:nvPr/>
          </p:nvPicPr>
          <p:blipFill>
            <a:blip r:embed="rId14"/>
            <a:srcRect/>
            <a:stretch>
              <a:fillRect/>
            </a:stretch>
          </p:blipFill>
          <p:spPr bwMode="auto">
            <a:xfrm>
              <a:off x="38688963" y="26757312"/>
              <a:ext cx="2744788" cy="1720850"/>
            </a:xfrm>
            <a:prstGeom prst="rect">
              <a:avLst/>
            </a:prstGeom>
            <a:solidFill>
              <a:schemeClr val="bg1">
                <a:lumMod val="95000"/>
              </a:schemeClr>
            </a:solidFill>
            <a:ln w="9525">
              <a:noFill/>
              <a:miter lim="800000"/>
              <a:headEnd/>
              <a:tailEnd/>
            </a:ln>
          </p:spPr>
        </p:pic>
        <p:pic>
          <p:nvPicPr>
            <p:cNvPr id="2293" name="Picture 109" descr="NCCFWRU_100.jpg"/>
            <p:cNvPicPr>
              <a:picLocks noChangeAspect="1"/>
            </p:cNvPicPr>
            <p:nvPr/>
          </p:nvPicPr>
          <p:blipFill>
            <a:blip r:embed="rId15"/>
            <a:srcRect/>
            <a:stretch>
              <a:fillRect/>
            </a:stretch>
          </p:blipFill>
          <p:spPr bwMode="auto">
            <a:xfrm>
              <a:off x="46534388" y="26784299"/>
              <a:ext cx="3570288" cy="1552575"/>
            </a:xfrm>
            <a:prstGeom prst="rect">
              <a:avLst/>
            </a:prstGeom>
            <a:noFill/>
            <a:ln w="9525">
              <a:noFill/>
              <a:miter lim="800000"/>
              <a:headEnd/>
              <a:tailEnd/>
            </a:ln>
          </p:spPr>
        </p:pic>
        <p:pic>
          <p:nvPicPr>
            <p:cNvPr id="86" name="Picture 85" descr="TNC_logo.bmp"/>
            <p:cNvPicPr>
              <a:picLocks noChangeAspect="1"/>
            </p:cNvPicPr>
            <p:nvPr/>
          </p:nvPicPr>
          <p:blipFill>
            <a:blip r:embed="rId16"/>
            <a:stretch>
              <a:fillRect/>
            </a:stretch>
          </p:blipFill>
          <p:spPr>
            <a:xfrm>
              <a:off x="39323827" y="28825370"/>
              <a:ext cx="4134889" cy="1780042"/>
            </a:xfrm>
            <a:prstGeom prst="rect">
              <a:avLst/>
            </a:prstGeom>
          </p:spPr>
        </p:pic>
        <p:pic>
          <p:nvPicPr>
            <p:cNvPr id="5" name="Picture 4"/>
            <p:cNvPicPr>
              <a:picLocks noChangeAspect="1"/>
            </p:cNvPicPr>
            <p:nvPr/>
          </p:nvPicPr>
          <p:blipFill>
            <a:blip r:embed="rId17">
              <a:extLst>
                <a:ext uri="{28A0092B-C50C-407E-A947-70E740481C1C}">
                  <a14:useLocalDpi xmlns:a14="http://schemas.microsoft.com/office/drawing/2010/main" xmlns="" val="0"/>
                </a:ext>
              </a:extLst>
            </a:blip>
            <a:stretch>
              <a:fillRect/>
            </a:stretch>
          </p:blipFill>
          <p:spPr>
            <a:xfrm>
              <a:off x="43938984" y="28898430"/>
              <a:ext cx="1966131" cy="1463167"/>
            </a:xfrm>
            <a:prstGeom prst="rect">
              <a:avLst/>
            </a:prstGeom>
          </p:spPr>
        </p:pic>
        <p:pic>
          <p:nvPicPr>
            <p:cNvPr id="9" name="Picture 8"/>
            <p:cNvPicPr>
              <a:picLocks noChangeAspect="1"/>
            </p:cNvPicPr>
            <p:nvPr/>
          </p:nvPicPr>
          <p:blipFill>
            <a:blip r:embed="rId18">
              <a:extLst>
                <a:ext uri="{28A0092B-C50C-407E-A947-70E740481C1C}">
                  <a14:useLocalDpi xmlns:a14="http://schemas.microsoft.com/office/drawing/2010/main" xmlns="" val="0"/>
                </a:ext>
              </a:extLst>
            </a:blip>
            <a:stretch>
              <a:fillRect/>
            </a:stretch>
          </p:blipFill>
          <p:spPr>
            <a:xfrm>
              <a:off x="46534388" y="28892138"/>
              <a:ext cx="2751059" cy="1600339"/>
            </a:xfrm>
            <a:prstGeom prst="rect">
              <a:avLst/>
            </a:prstGeom>
          </p:spPr>
        </p:pic>
      </p:grpSp>
      <p:pic>
        <p:nvPicPr>
          <p:cNvPr id="1026" name="Picture 2"/>
          <p:cNvPicPr>
            <a:picLocks noChangeAspect="1" noChangeArrowheads="1"/>
          </p:cNvPicPr>
          <p:nvPr/>
        </p:nvPicPr>
        <p:blipFill>
          <a:blip r:embed="rId19"/>
          <a:srcRect/>
          <a:stretch>
            <a:fillRect/>
          </a:stretch>
        </p:blipFill>
        <p:spPr bwMode="auto">
          <a:xfrm>
            <a:off x="39128700" y="11450381"/>
            <a:ext cx="3511215" cy="2331720"/>
          </a:xfrm>
          <a:prstGeom prst="rect">
            <a:avLst/>
          </a:prstGeom>
          <a:noFill/>
          <a:ln w="9525">
            <a:noFill/>
            <a:miter lim="800000"/>
            <a:headEnd/>
            <a:tailEnd/>
          </a:ln>
        </p:spPr>
      </p:pic>
      <p:pic>
        <p:nvPicPr>
          <p:cNvPr id="1027" name="Picture 3"/>
          <p:cNvPicPr>
            <a:picLocks noChangeAspect="1" noChangeArrowheads="1"/>
          </p:cNvPicPr>
          <p:nvPr/>
        </p:nvPicPr>
        <p:blipFill>
          <a:blip r:embed="rId20"/>
          <a:srcRect t="22018"/>
          <a:stretch>
            <a:fillRect/>
          </a:stretch>
        </p:blipFill>
        <p:spPr bwMode="auto">
          <a:xfrm>
            <a:off x="43005375" y="11450381"/>
            <a:ext cx="2990089" cy="2331720"/>
          </a:xfrm>
          <a:prstGeom prst="rect">
            <a:avLst/>
          </a:prstGeom>
          <a:noFill/>
          <a:ln w="9525">
            <a:noFill/>
            <a:miter lim="800000"/>
            <a:headEnd/>
            <a:tailEnd/>
          </a:ln>
        </p:spPr>
      </p:pic>
      <p:pic>
        <p:nvPicPr>
          <p:cNvPr id="1028" name="Picture 4"/>
          <p:cNvPicPr>
            <a:picLocks noChangeAspect="1" noChangeArrowheads="1"/>
          </p:cNvPicPr>
          <p:nvPr/>
        </p:nvPicPr>
        <p:blipFill>
          <a:blip r:embed="rId21"/>
          <a:srcRect b="5346"/>
          <a:stretch>
            <a:fillRect/>
          </a:stretch>
        </p:blipFill>
        <p:spPr bwMode="auto">
          <a:xfrm>
            <a:off x="46401039" y="11450381"/>
            <a:ext cx="3274321" cy="2331720"/>
          </a:xfrm>
          <a:prstGeom prst="rect">
            <a:avLst/>
          </a:prstGeom>
          <a:noFill/>
          <a:ln w="9525">
            <a:noFill/>
            <a:miter lim="800000"/>
            <a:headEnd/>
            <a:tailEnd/>
          </a:ln>
        </p:spPr>
      </p:pic>
      <p:sp>
        <p:nvSpPr>
          <p:cNvPr id="132" name="Rectangle 131"/>
          <p:cNvSpPr/>
          <p:nvPr/>
        </p:nvSpPr>
        <p:spPr>
          <a:xfrm>
            <a:off x="26374725" y="25145999"/>
            <a:ext cx="10972800" cy="53435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3" name="Table 112"/>
          <p:cNvGraphicFramePr>
            <a:graphicFrameLocks noGrp="1"/>
          </p:cNvGraphicFramePr>
          <p:nvPr/>
        </p:nvGraphicFramePr>
        <p:xfrm>
          <a:off x="26469981" y="26629407"/>
          <a:ext cx="10763242" cy="3751533"/>
        </p:xfrm>
        <a:graphic>
          <a:graphicData uri="http://schemas.openxmlformats.org/drawingml/2006/table">
            <a:tbl>
              <a:tblPr firstRow="1" bandRow="1">
                <a:tableStyleId>{5C22544A-7EE6-4342-B048-85BDC9FD1C3A}</a:tableStyleId>
              </a:tblPr>
              <a:tblGrid>
                <a:gridCol w="1814132"/>
                <a:gridCol w="748087"/>
                <a:gridCol w="885825"/>
                <a:gridCol w="1050821"/>
                <a:gridCol w="806554"/>
                <a:gridCol w="828675"/>
                <a:gridCol w="971550"/>
                <a:gridCol w="972865"/>
                <a:gridCol w="998810"/>
                <a:gridCol w="885825"/>
                <a:gridCol w="800098"/>
              </a:tblGrid>
              <a:tr h="370840">
                <a:tc rowSpan="2">
                  <a:txBody>
                    <a:bodyPr/>
                    <a:lstStyle/>
                    <a:p>
                      <a:pPr algn="ctr"/>
                      <a:r>
                        <a:rPr lang="en-US" sz="2400" dirty="0" smtClean="0">
                          <a:latin typeface="Helvetica" pitchFamily="34" charset="0"/>
                          <a:cs typeface="Helvetica" pitchFamily="34" charset="0"/>
                        </a:rPr>
                        <a:t>Species Impact</a:t>
                      </a:r>
                      <a:endParaRPr lang="en-US" sz="2400" dirty="0">
                        <a:latin typeface="Helvetica" pitchFamily="34" charset="0"/>
                        <a:cs typeface="Helvetica" pitchFamily="34" charset="0"/>
                      </a:endParaRPr>
                    </a:p>
                  </a:txBody>
                  <a:tcPr anchor="ctr">
                    <a:solidFill>
                      <a:srgbClr val="336600"/>
                    </a:solidFill>
                  </a:tcPr>
                </a:tc>
                <a:tc gridSpan="10">
                  <a:txBody>
                    <a:bodyPr/>
                    <a:lstStyle/>
                    <a:p>
                      <a:pPr algn="ctr"/>
                      <a:r>
                        <a:rPr lang="en-US" sz="2400" dirty="0" smtClean="0">
                          <a:latin typeface="Helvetica" pitchFamily="34" charset="0"/>
                          <a:cs typeface="Helvetica" pitchFamily="34" charset="0"/>
                        </a:rPr>
                        <a:t>Example Scenario (Field with 100 species)</a:t>
                      </a:r>
                      <a:endParaRPr lang="en-US" sz="2400" dirty="0">
                        <a:latin typeface="Helvetica" pitchFamily="34" charset="0"/>
                        <a:cs typeface="Helvetica" pitchFamily="34" charset="0"/>
                      </a:endParaRPr>
                    </a:p>
                  </a:txBody>
                  <a:tcPr>
                    <a:solidFill>
                      <a:srgbClr val="336600"/>
                    </a:solidFill>
                  </a:tcPr>
                </a:tc>
                <a:tc hMerge="1">
                  <a:txBody>
                    <a:bodyPr/>
                    <a:lstStyle/>
                    <a:p>
                      <a:pPr algn="ctr"/>
                      <a:endParaRPr lang="en-US" sz="2400" dirty="0">
                        <a:latin typeface="Helvetica" pitchFamily="34" charset="0"/>
                        <a:cs typeface="Helvetica" pitchFamily="34" charset="0"/>
                      </a:endParaRPr>
                    </a:p>
                  </a:txBody>
                  <a:tcPr>
                    <a:solidFill>
                      <a:srgbClr val="336600"/>
                    </a:solidFill>
                  </a:tcPr>
                </a:tc>
                <a:tc hMerge="1">
                  <a:txBody>
                    <a:bodyPr/>
                    <a:lstStyle/>
                    <a:p>
                      <a:pPr algn="ctr"/>
                      <a:endParaRPr lang="en-US" sz="2400" dirty="0">
                        <a:latin typeface="Helvetica" pitchFamily="34" charset="0"/>
                        <a:cs typeface="Helvetica" pitchFamily="34" charset="0"/>
                      </a:endParaRPr>
                    </a:p>
                  </a:txBody>
                  <a:tcPr>
                    <a:solidFill>
                      <a:srgbClr val="336600"/>
                    </a:solidFill>
                  </a:tcPr>
                </a:tc>
                <a:tc hMerge="1">
                  <a:txBody>
                    <a:bodyPr/>
                    <a:lstStyle/>
                    <a:p>
                      <a:pPr algn="ctr"/>
                      <a:endParaRPr lang="en-US" sz="2400" dirty="0">
                        <a:latin typeface="Helvetica" pitchFamily="34" charset="0"/>
                        <a:cs typeface="Helvetica" pitchFamily="34" charset="0"/>
                      </a:endParaRPr>
                    </a:p>
                  </a:txBody>
                  <a:tcPr>
                    <a:solidFill>
                      <a:srgbClr val="336600"/>
                    </a:solidFill>
                  </a:tcPr>
                </a:tc>
                <a:tc hMerge="1">
                  <a:txBody>
                    <a:bodyPr/>
                    <a:lstStyle/>
                    <a:p>
                      <a:pPr algn="ctr"/>
                      <a:endParaRPr lang="en-US" sz="2400" dirty="0">
                        <a:latin typeface="Helvetica" pitchFamily="34" charset="0"/>
                        <a:cs typeface="Helvetica" pitchFamily="34" charset="0"/>
                      </a:endParaRPr>
                    </a:p>
                  </a:txBody>
                  <a:tcPr>
                    <a:solidFill>
                      <a:srgbClr val="336600"/>
                    </a:solidFill>
                  </a:tcPr>
                </a:tc>
                <a:tc hMerge="1">
                  <a:txBody>
                    <a:bodyPr/>
                    <a:lstStyle/>
                    <a:p>
                      <a:pPr algn="ctr"/>
                      <a:endParaRPr lang="en-US" sz="2400" dirty="0">
                        <a:latin typeface="Helvetica" pitchFamily="34" charset="0"/>
                        <a:cs typeface="Helvetica" pitchFamily="34" charset="0"/>
                      </a:endParaRPr>
                    </a:p>
                  </a:txBody>
                  <a:tcPr>
                    <a:solidFill>
                      <a:srgbClr val="336600"/>
                    </a:solidFill>
                  </a:tcPr>
                </a:tc>
                <a:tc hMerge="1">
                  <a:txBody>
                    <a:bodyPr/>
                    <a:lstStyle/>
                    <a:p>
                      <a:pPr algn="ctr"/>
                      <a:endParaRPr lang="en-US" sz="2400" dirty="0">
                        <a:latin typeface="Helvetica" pitchFamily="34" charset="0"/>
                        <a:cs typeface="Helvetica" pitchFamily="34" charset="0"/>
                      </a:endParaRPr>
                    </a:p>
                  </a:txBody>
                  <a:tcPr>
                    <a:solidFill>
                      <a:srgbClr val="336600"/>
                    </a:solidFill>
                  </a:tcPr>
                </a:tc>
                <a:tc hMerge="1">
                  <a:txBody>
                    <a:bodyPr/>
                    <a:lstStyle/>
                    <a:p>
                      <a:pPr algn="ctr"/>
                      <a:endParaRPr lang="en-US" sz="2400" dirty="0">
                        <a:latin typeface="Helvetica" pitchFamily="34" charset="0"/>
                        <a:cs typeface="Helvetica" pitchFamily="34" charset="0"/>
                      </a:endParaRPr>
                    </a:p>
                  </a:txBody>
                  <a:tcPr>
                    <a:solidFill>
                      <a:srgbClr val="336600"/>
                    </a:solidFill>
                  </a:tcPr>
                </a:tc>
                <a:tc hMerge="1">
                  <a:txBody>
                    <a:bodyPr/>
                    <a:lstStyle/>
                    <a:p>
                      <a:pPr algn="ctr"/>
                      <a:endParaRPr lang="en-US" sz="2400" dirty="0">
                        <a:latin typeface="Helvetica" pitchFamily="34" charset="0"/>
                        <a:cs typeface="Helvetica" pitchFamily="34" charset="0"/>
                      </a:endParaRPr>
                    </a:p>
                  </a:txBody>
                  <a:tcPr>
                    <a:solidFill>
                      <a:srgbClr val="336600"/>
                    </a:solidFill>
                  </a:tcPr>
                </a:tc>
                <a:tc hMerge="1">
                  <a:txBody>
                    <a:bodyPr/>
                    <a:lstStyle/>
                    <a:p>
                      <a:pPr algn="ctr"/>
                      <a:endParaRPr lang="en-US" sz="2400" dirty="0">
                        <a:latin typeface="Helvetica" pitchFamily="34" charset="0"/>
                        <a:cs typeface="Helvetica" pitchFamily="34" charset="0"/>
                      </a:endParaRPr>
                    </a:p>
                  </a:txBody>
                  <a:tcPr>
                    <a:solidFill>
                      <a:srgbClr val="336600"/>
                    </a:solidFill>
                  </a:tcPr>
                </a:tc>
              </a:tr>
              <a:tr h="370840">
                <a:tc vMerge="1">
                  <a:txBody>
                    <a:bodyPr/>
                    <a:lstStyle/>
                    <a:p>
                      <a:pPr algn="ctr"/>
                      <a:endParaRPr lang="en-US" sz="2400" dirty="0">
                        <a:latin typeface="Helvetica" pitchFamily="34" charset="0"/>
                        <a:cs typeface="Helvetica" pitchFamily="34" charset="0"/>
                      </a:endParaRPr>
                    </a:p>
                  </a:txBody>
                  <a:tcPr>
                    <a:solidFill>
                      <a:srgbClr val="336600"/>
                    </a:solidFill>
                  </a:tcPr>
                </a:tc>
                <a:tc>
                  <a:txBody>
                    <a:bodyPr/>
                    <a:lstStyle/>
                    <a:p>
                      <a:pPr algn="ctr"/>
                      <a:r>
                        <a:rPr lang="en-US" sz="2200" dirty="0" smtClean="0">
                          <a:solidFill>
                            <a:schemeClr val="bg1"/>
                          </a:solidFill>
                          <a:latin typeface="Helvetica" pitchFamily="34" charset="0"/>
                          <a:cs typeface="Helvetica" pitchFamily="34" charset="0"/>
                        </a:rPr>
                        <a:t>All +</a:t>
                      </a:r>
                      <a:endParaRPr lang="en-US" sz="2200" dirty="0">
                        <a:solidFill>
                          <a:schemeClr val="bg1"/>
                        </a:solidFill>
                        <a:latin typeface="Helvetica" pitchFamily="34" charset="0"/>
                        <a:cs typeface="Helvetica" pitchFamily="34" charset="0"/>
                      </a:endParaRPr>
                    </a:p>
                  </a:txBody>
                  <a:tcPr>
                    <a:solidFill>
                      <a:srgbClr val="336600"/>
                    </a:solidFill>
                  </a:tcPr>
                </a:tc>
                <a:tc>
                  <a:txBody>
                    <a:bodyPr/>
                    <a:lstStyle/>
                    <a:p>
                      <a:pPr algn="ctr"/>
                      <a:r>
                        <a:rPr lang="en-US" sz="2200" dirty="0" smtClean="0">
                          <a:solidFill>
                            <a:schemeClr val="bg1"/>
                          </a:solidFill>
                          <a:latin typeface="Helvetica" pitchFamily="34" charset="0"/>
                          <a:cs typeface="Helvetica" pitchFamily="34" charset="0"/>
                        </a:rPr>
                        <a:t>Most</a:t>
                      </a:r>
                      <a:r>
                        <a:rPr lang="en-US" sz="2200" baseline="0" dirty="0" smtClean="0">
                          <a:solidFill>
                            <a:schemeClr val="bg1"/>
                          </a:solidFill>
                          <a:latin typeface="Helvetica" pitchFamily="34" charset="0"/>
                          <a:cs typeface="Helvetica" pitchFamily="34" charset="0"/>
                        </a:rPr>
                        <a:t> +</a:t>
                      </a:r>
                      <a:endParaRPr lang="en-US" sz="2200" dirty="0">
                        <a:solidFill>
                          <a:schemeClr val="bg1"/>
                        </a:solidFill>
                        <a:latin typeface="Helvetica" pitchFamily="34" charset="0"/>
                        <a:cs typeface="Helvetica" pitchFamily="34" charset="0"/>
                      </a:endParaRPr>
                    </a:p>
                  </a:txBody>
                  <a:tcPr>
                    <a:solidFill>
                      <a:srgbClr val="336600"/>
                    </a:solidFill>
                  </a:tcPr>
                </a:tc>
                <a:tc>
                  <a:txBody>
                    <a:bodyPr/>
                    <a:lstStyle/>
                    <a:p>
                      <a:pPr algn="ctr"/>
                      <a:r>
                        <a:rPr lang="en-US" sz="2200" dirty="0" smtClean="0">
                          <a:solidFill>
                            <a:schemeClr val="bg1"/>
                          </a:solidFill>
                          <a:latin typeface="Helvetica" pitchFamily="34" charset="0"/>
                          <a:cs typeface="Helvetica" pitchFamily="34" charset="0"/>
                        </a:rPr>
                        <a:t>Equal + and 0</a:t>
                      </a:r>
                      <a:endParaRPr lang="en-US" sz="2200" dirty="0">
                        <a:solidFill>
                          <a:schemeClr val="bg1"/>
                        </a:solidFill>
                        <a:latin typeface="Helvetica" pitchFamily="34" charset="0"/>
                        <a:cs typeface="Helvetica" pitchFamily="34" charset="0"/>
                      </a:endParaRPr>
                    </a:p>
                  </a:txBody>
                  <a:tcPr>
                    <a:solidFill>
                      <a:srgbClr val="336600"/>
                    </a:solidFill>
                  </a:tcPr>
                </a:tc>
                <a:tc>
                  <a:txBody>
                    <a:bodyPr/>
                    <a:lstStyle/>
                    <a:p>
                      <a:pPr algn="ctr"/>
                      <a:r>
                        <a:rPr lang="en-US" sz="2200" dirty="0" smtClean="0">
                          <a:solidFill>
                            <a:schemeClr val="bg1"/>
                          </a:solidFill>
                          <a:latin typeface="Helvetica" pitchFamily="34" charset="0"/>
                          <a:cs typeface="Helvetica" pitchFamily="34" charset="0"/>
                        </a:rPr>
                        <a:t>All 0</a:t>
                      </a:r>
                      <a:endParaRPr lang="en-US" sz="2200" dirty="0">
                        <a:solidFill>
                          <a:schemeClr val="bg1"/>
                        </a:solidFill>
                        <a:latin typeface="Helvetica" pitchFamily="34" charset="0"/>
                        <a:cs typeface="Helvetica" pitchFamily="34" charset="0"/>
                      </a:endParaRPr>
                    </a:p>
                  </a:txBody>
                  <a:tcPr>
                    <a:solidFill>
                      <a:srgbClr val="336600"/>
                    </a:solidFill>
                  </a:tcPr>
                </a:tc>
                <a:tc>
                  <a:txBody>
                    <a:bodyPr/>
                    <a:lstStyle/>
                    <a:p>
                      <a:pPr algn="ctr"/>
                      <a:r>
                        <a:rPr lang="en-US" sz="2200" dirty="0" smtClean="0">
                          <a:solidFill>
                            <a:schemeClr val="bg1"/>
                          </a:solidFill>
                          <a:latin typeface="Helvetica" pitchFamily="34" charset="0"/>
                          <a:cs typeface="Helvetica" pitchFamily="34" charset="0"/>
                        </a:rPr>
                        <a:t>Most 0</a:t>
                      </a:r>
                      <a:endParaRPr lang="en-US" sz="2200" dirty="0">
                        <a:solidFill>
                          <a:schemeClr val="bg1"/>
                        </a:solidFill>
                        <a:latin typeface="Helvetica" pitchFamily="34" charset="0"/>
                        <a:cs typeface="Helvetica" pitchFamily="34" charset="0"/>
                      </a:endParaRPr>
                    </a:p>
                  </a:txBody>
                  <a:tcPr>
                    <a:solidFill>
                      <a:srgbClr val="336600"/>
                    </a:solidFill>
                  </a:tcPr>
                </a:tc>
                <a:tc>
                  <a:txBody>
                    <a:bodyPr/>
                    <a:lstStyle/>
                    <a:p>
                      <a:pPr algn="ctr"/>
                      <a:r>
                        <a:rPr lang="en-US" sz="2200" dirty="0" smtClean="0">
                          <a:solidFill>
                            <a:schemeClr val="bg1"/>
                          </a:solidFill>
                          <a:latin typeface="Helvetica" pitchFamily="34" charset="0"/>
                          <a:cs typeface="Helvetica" pitchFamily="34" charset="0"/>
                        </a:rPr>
                        <a:t>Balanced</a:t>
                      </a:r>
                      <a:endParaRPr lang="en-US" sz="2200" dirty="0">
                        <a:solidFill>
                          <a:schemeClr val="bg1"/>
                        </a:solidFill>
                        <a:latin typeface="Helvetica" pitchFamily="34" charset="0"/>
                        <a:cs typeface="Helvetica" pitchFamily="34" charset="0"/>
                      </a:endParaRPr>
                    </a:p>
                  </a:txBody>
                  <a:tcPr>
                    <a:solidFill>
                      <a:srgbClr val="336600"/>
                    </a:solidFill>
                  </a:tcPr>
                </a:tc>
                <a:tc>
                  <a:txBody>
                    <a:bodyPr/>
                    <a:lstStyle/>
                    <a:p>
                      <a:pPr algn="ctr"/>
                      <a:r>
                        <a:rPr lang="en-US" sz="2200" dirty="0" smtClean="0">
                          <a:solidFill>
                            <a:schemeClr val="bg1"/>
                          </a:solidFill>
                          <a:latin typeface="Helvetica" pitchFamily="34" charset="0"/>
                          <a:cs typeface="Helvetica" pitchFamily="34" charset="0"/>
                        </a:rPr>
                        <a:t>Equal + and -</a:t>
                      </a:r>
                      <a:endParaRPr lang="en-US" sz="2200" dirty="0">
                        <a:solidFill>
                          <a:schemeClr val="bg1"/>
                        </a:solidFill>
                        <a:latin typeface="Helvetica" pitchFamily="34" charset="0"/>
                        <a:cs typeface="Helvetica" pitchFamily="34" charset="0"/>
                      </a:endParaRPr>
                    </a:p>
                  </a:txBody>
                  <a:tcPr>
                    <a:solidFill>
                      <a:srgbClr val="336600"/>
                    </a:solidFill>
                  </a:tcPr>
                </a:tc>
                <a:tc>
                  <a:txBody>
                    <a:bodyPr/>
                    <a:lstStyle/>
                    <a:p>
                      <a:pPr algn="ctr"/>
                      <a:r>
                        <a:rPr lang="en-US" sz="2200" dirty="0" smtClean="0">
                          <a:solidFill>
                            <a:schemeClr val="bg1"/>
                          </a:solidFill>
                          <a:latin typeface="Helvetica" pitchFamily="34" charset="0"/>
                          <a:cs typeface="Helvetica" pitchFamily="34" charset="0"/>
                        </a:rPr>
                        <a:t>Equal – and 0</a:t>
                      </a:r>
                      <a:endParaRPr lang="en-US" sz="2200" dirty="0">
                        <a:solidFill>
                          <a:schemeClr val="bg1"/>
                        </a:solidFill>
                        <a:latin typeface="Helvetica" pitchFamily="34" charset="0"/>
                        <a:cs typeface="Helvetica" pitchFamily="34" charset="0"/>
                      </a:endParaRPr>
                    </a:p>
                  </a:txBody>
                  <a:tcPr>
                    <a:solidFill>
                      <a:srgbClr val="336600"/>
                    </a:solidFill>
                  </a:tcPr>
                </a:tc>
                <a:tc>
                  <a:txBody>
                    <a:bodyPr/>
                    <a:lstStyle/>
                    <a:p>
                      <a:pPr algn="ctr"/>
                      <a:r>
                        <a:rPr lang="en-US" sz="2200" dirty="0" smtClean="0">
                          <a:solidFill>
                            <a:schemeClr val="bg1"/>
                          </a:solidFill>
                          <a:latin typeface="Helvetica" pitchFamily="34" charset="0"/>
                          <a:cs typeface="Helvetica" pitchFamily="34" charset="0"/>
                        </a:rPr>
                        <a:t>Most</a:t>
                      </a:r>
                      <a:r>
                        <a:rPr lang="en-US" sz="2200" baseline="0" dirty="0" smtClean="0">
                          <a:solidFill>
                            <a:schemeClr val="bg1"/>
                          </a:solidFill>
                          <a:latin typeface="Helvetica" pitchFamily="34" charset="0"/>
                          <a:cs typeface="Helvetica" pitchFamily="34" charset="0"/>
                        </a:rPr>
                        <a:t> -</a:t>
                      </a:r>
                      <a:endParaRPr lang="en-US" sz="2200" dirty="0">
                        <a:solidFill>
                          <a:schemeClr val="bg1"/>
                        </a:solidFill>
                        <a:latin typeface="Helvetica" pitchFamily="34" charset="0"/>
                        <a:cs typeface="Helvetica" pitchFamily="34" charset="0"/>
                      </a:endParaRPr>
                    </a:p>
                  </a:txBody>
                  <a:tcPr>
                    <a:solidFill>
                      <a:srgbClr val="336600"/>
                    </a:solidFill>
                  </a:tcPr>
                </a:tc>
                <a:tc>
                  <a:txBody>
                    <a:bodyPr/>
                    <a:lstStyle/>
                    <a:p>
                      <a:pPr algn="ctr"/>
                      <a:r>
                        <a:rPr lang="en-US" sz="2200" dirty="0" smtClean="0">
                          <a:solidFill>
                            <a:schemeClr val="bg1"/>
                          </a:solidFill>
                          <a:latin typeface="Helvetica" pitchFamily="34" charset="0"/>
                          <a:cs typeface="Helvetica" pitchFamily="34" charset="0"/>
                        </a:rPr>
                        <a:t>All -</a:t>
                      </a:r>
                      <a:endParaRPr lang="en-US" sz="2200" dirty="0">
                        <a:solidFill>
                          <a:schemeClr val="bg1"/>
                        </a:solidFill>
                        <a:latin typeface="Helvetica" pitchFamily="34" charset="0"/>
                        <a:cs typeface="Helvetica" pitchFamily="34" charset="0"/>
                      </a:endParaRPr>
                    </a:p>
                  </a:txBody>
                  <a:tcPr>
                    <a:solidFill>
                      <a:srgbClr val="336600"/>
                    </a:solidFill>
                  </a:tcPr>
                </a:tc>
              </a:tr>
              <a:tr h="459693">
                <a:tc>
                  <a:txBody>
                    <a:bodyPr/>
                    <a:lstStyle/>
                    <a:p>
                      <a:pPr marL="0" algn="l" defTabSz="457200" rtl="0" eaLnBrk="1" latinLnBrk="0" hangingPunct="1"/>
                      <a:r>
                        <a:rPr lang="en-US" sz="2400" kern="1200" dirty="0" smtClean="0">
                          <a:solidFill>
                            <a:schemeClr val="dk1"/>
                          </a:solidFill>
                          <a:latin typeface="Helvetica" pitchFamily="34" charset="0"/>
                          <a:ea typeface="+mn-ea"/>
                          <a:cs typeface="Helvetica" pitchFamily="34" charset="0"/>
                        </a:rPr>
                        <a:t>Positive (+)</a:t>
                      </a:r>
                      <a:endParaRPr lang="en-US" sz="2400" kern="1200" dirty="0">
                        <a:solidFill>
                          <a:schemeClr val="dk1"/>
                        </a:solidFill>
                        <a:latin typeface="Helvetica" pitchFamily="34" charset="0"/>
                        <a:ea typeface="+mn-ea"/>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100</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75</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45</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0</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10</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33</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45</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10</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5</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0</a:t>
                      </a:r>
                      <a:endParaRPr lang="en-US" sz="2400" dirty="0">
                        <a:latin typeface="Helvetica" pitchFamily="34" charset="0"/>
                        <a:cs typeface="Helvetica" pitchFamily="34" charset="0"/>
                      </a:endParaRPr>
                    </a:p>
                  </a:txBody>
                  <a:tcPr>
                    <a:solidFill>
                      <a:srgbClr val="AADD65"/>
                    </a:solidFill>
                  </a:tcPr>
                </a:tc>
              </a:tr>
              <a:tr h="370840">
                <a:tc>
                  <a:txBody>
                    <a:bodyPr/>
                    <a:lstStyle/>
                    <a:p>
                      <a:pPr marL="0" algn="l" defTabSz="457200" rtl="0" eaLnBrk="1" latinLnBrk="0" hangingPunct="1"/>
                      <a:r>
                        <a:rPr lang="en-US" sz="2400" kern="1200" dirty="0" smtClean="0">
                          <a:solidFill>
                            <a:schemeClr val="dk1"/>
                          </a:solidFill>
                          <a:latin typeface="Helvetica" pitchFamily="34" charset="0"/>
                          <a:ea typeface="+mn-ea"/>
                          <a:cs typeface="Helvetica" pitchFamily="34" charset="0"/>
                        </a:rPr>
                        <a:t>Negative (-)</a:t>
                      </a:r>
                      <a:endParaRPr lang="en-US" sz="2400" kern="1200" dirty="0">
                        <a:solidFill>
                          <a:schemeClr val="dk1"/>
                        </a:solidFill>
                        <a:latin typeface="Helvetica" pitchFamily="34" charset="0"/>
                        <a:ea typeface="+mn-ea"/>
                        <a:cs typeface="Helvetica" pitchFamily="34" charset="0"/>
                      </a:endParaRPr>
                    </a:p>
                  </a:txBody>
                  <a:tcPr>
                    <a:solidFill>
                      <a:srgbClr val="AADD65"/>
                    </a:solidFill>
                  </a:tcPr>
                </a:tc>
                <a:tc>
                  <a:txBody>
                    <a:bodyPr/>
                    <a:lstStyle/>
                    <a:p>
                      <a:pPr algn="ctr">
                        <a:buFontTx/>
                        <a:buNone/>
                      </a:pPr>
                      <a:r>
                        <a:rPr lang="en-US" sz="2400" dirty="0" smtClean="0">
                          <a:latin typeface="Helvetica" pitchFamily="34" charset="0"/>
                          <a:cs typeface="Helvetica" pitchFamily="34" charset="0"/>
                        </a:rPr>
                        <a:t>0</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5</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10</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0</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10</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33</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45</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45</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75</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100</a:t>
                      </a:r>
                      <a:endParaRPr lang="en-US" sz="2400" dirty="0">
                        <a:latin typeface="Helvetica" pitchFamily="34" charset="0"/>
                        <a:cs typeface="Helvetica" pitchFamily="34" charset="0"/>
                      </a:endParaRPr>
                    </a:p>
                  </a:txBody>
                  <a:tcPr>
                    <a:solidFill>
                      <a:srgbClr val="AADD65"/>
                    </a:solidFill>
                  </a:tcPr>
                </a:tc>
              </a:tr>
              <a:tr h="370840">
                <a:tc>
                  <a:txBody>
                    <a:bodyPr/>
                    <a:lstStyle/>
                    <a:p>
                      <a:pPr marL="0" algn="l" defTabSz="457200" rtl="0" eaLnBrk="1" latinLnBrk="0" hangingPunct="1"/>
                      <a:r>
                        <a:rPr lang="en-US" sz="2400" kern="1200" dirty="0" smtClean="0">
                          <a:solidFill>
                            <a:schemeClr val="dk1"/>
                          </a:solidFill>
                          <a:latin typeface="Helvetica" pitchFamily="34" charset="0"/>
                          <a:ea typeface="+mn-ea"/>
                          <a:cs typeface="Helvetica" pitchFamily="34" charset="0"/>
                        </a:rPr>
                        <a:t>Neutral (0)</a:t>
                      </a:r>
                      <a:endParaRPr lang="en-US" sz="2400" kern="1200" dirty="0">
                        <a:solidFill>
                          <a:schemeClr val="dk1"/>
                        </a:solidFill>
                        <a:latin typeface="Helvetica" pitchFamily="34" charset="0"/>
                        <a:ea typeface="+mn-ea"/>
                        <a:cs typeface="Helvetica" pitchFamily="34" charset="0"/>
                      </a:endParaRPr>
                    </a:p>
                  </a:txBody>
                  <a:tcPr>
                    <a:solidFill>
                      <a:srgbClr val="AADD65"/>
                    </a:solidFill>
                  </a:tcPr>
                </a:tc>
                <a:tc>
                  <a:txBody>
                    <a:bodyPr/>
                    <a:lstStyle/>
                    <a:p>
                      <a:pPr algn="ctr">
                        <a:buFontTx/>
                        <a:buNone/>
                      </a:pPr>
                      <a:r>
                        <a:rPr lang="en-US" sz="2400" dirty="0" smtClean="0">
                          <a:latin typeface="Helvetica" pitchFamily="34" charset="0"/>
                          <a:cs typeface="Helvetica" pitchFamily="34" charset="0"/>
                        </a:rPr>
                        <a:t>0</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20</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45</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100</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80</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34</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10</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45</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20</a:t>
                      </a:r>
                      <a:endParaRPr lang="en-US" sz="2400" dirty="0">
                        <a:latin typeface="Helvetica" pitchFamily="34" charset="0"/>
                        <a:cs typeface="Helvetica" pitchFamily="34" charset="0"/>
                      </a:endParaRPr>
                    </a:p>
                  </a:txBody>
                  <a:tcPr>
                    <a:solidFill>
                      <a:srgbClr val="AADD65"/>
                    </a:solidFill>
                  </a:tcPr>
                </a:tc>
                <a:tc>
                  <a:txBody>
                    <a:bodyPr/>
                    <a:lstStyle/>
                    <a:p>
                      <a:pPr algn="ctr"/>
                      <a:r>
                        <a:rPr lang="en-US" sz="2400" dirty="0" smtClean="0">
                          <a:latin typeface="Helvetica" pitchFamily="34" charset="0"/>
                          <a:cs typeface="Helvetica" pitchFamily="34" charset="0"/>
                        </a:rPr>
                        <a:t>0</a:t>
                      </a:r>
                      <a:endParaRPr lang="en-US" sz="2400" dirty="0">
                        <a:latin typeface="Helvetica" pitchFamily="34" charset="0"/>
                        <a:cs typeface="Helvetica" pitchFamily="34" charset="0"/>
                      </a:endParaRPr>
                    </a:p>
                  </a:txBody>
                  <a:tcPr>
                    <a:solidFill>
                      <a:srgbClr val="AADD65"/>
                    </a:solidFill>
                  </a:tcPr>
                </a:tc>
              </a:tr>
              <a:tr h="370840">
                <a:tc>
                  <a:txBody>
                    <a:bodyPr/>
                    <a:lstStyle/>
                    <a:p>
                      <a:pPr marL="0" algn="ctr" defTabSz="457200" rtl="0" eaLnBrk="1" latinLnBrk="0" hangingPunct="1"/>
                      <a:r>
                        <a:rPr lang="en-US" sz="2400" b="1" kern="1200" baseline="0" dirty="0" smtClean="0">
                          <a:solidFill>
                            <a:schemeClr val="bg1"/>
                          </a:solidFill>
                          <a:latin typeface="Helvetica" pitchFamily="34" charset="0"/>
                          <a:ea typeface="+mn-ea"/>
                          <a:cs typeface="Helvetica" pitchFamily="34" charset="0"/>
                        </a:rPr>
                        <a:t>Impact Score</a:t>
                      </a:r>
                      <a:endParaRPr lang="en-US" sz="2400" b="1" kern="1200" baseline="0" dirty="0">
                        <a:solidFill>
                          <a:schemeClr val="bg1"/>
                        </a:solidFill>
                        <a:latin typeface="Helvetica" pitchFamily="34" charset="0"/>
                        <a:ea typeface="+mn-ea"/>
                        <a:cs typeface="Helvetica" pitchFamily="34" charset="0"/>
                      </a:endParaRPr>
                    </a:p>
                  </a:txBody>
                  <a:tcPr>
                    <a:solidFill>
                      <a:srgbClr val="800040"/>
                    </a:solidFill>
                  </a:tcPr>
                </a:tc>
                <a:tc>
                  <a:txBody>
                    <a:bodyPr/>
                    <a:lstStyle/>
                    <a:p>
                      <a:pPr algn="ctr">
                        <a:buFontTx/>
                        <a:buNone/>
                      </a:pPr>
                      <a:r>
                        <a:rPr lang="en-US" sz="2400" b="1" baseline="0" dirty="0" smtClean="0">
                          <a:solidFill>
                            <a:schemeClr val="bg1"/>
                          </a:solidFill>
                          <a:latin typeface="Helvetica" pitchFamily="34" charset="0"/>
                          <a:cs typeface="Helvetica" pitchFamily="34" charset="0"/>
                        </a:rPr>
                        <a:t>1</a:t>
                      </a:r>
                      <a:endParaRPr lang="en-US" sz="2400" b="1" baseline="0" dirty="0">
                        <a:solidFill>
                          <a:schemeClr val="bg1"/>
                        </a:solidFill>
                        <a:latin typeface="Helvetica" pitchFamily="34" charset="0"/>
                        <a:cs typeface="Helvetica" pitchFamily="34" charset="0"/>
                      </a:endParaRPr>
                    </a:p>
                  </a:txBody>
                  <a:tcPr anchor="ctr">
                    <a:solidFill>
                      <a:srgbClr val="800040"/>
                    </a:solidFill>
                  </a:tcPr>
                </a:tc>
                <a:tc>
                  <a:txBody>
                    <a:bodyPr/>
                    <a:lstStyle/>
                    <a:p>
                      <a:pPr algn="ctr"/>
                      <a:r>
                        <a:rPr lang="en-US" sz="2400" b="1" baseline="0" dirty="0" smtClean="0">
                          <a:solidFill>
                            <a:schemeClr val="bg1"/>
                          </a:solidFill>
                          <a:latin typeface="Helvetica" pitchFamily="34" charset="0"/>
                          <a:cs typeface="Helvetica" pitchFamily="34" charset="0"/>
                        </a:rPr>
                        <a:t>0.8</a:t>
                      </a:r>
                      <a:endParaRPr lang="en-US" sz="2400" b="1" baseline="0" dirty="0">
                        <a:solidFill>
                          <a:schemeClr val="bg1"/>
                        </a:solidFill>
                        <a:latin typeface="Helvetica" pitchFamily="34" charset="0"/>
                        <a:cs typeface="Helvetica" pitchFamily="34" charset="0"/>
                      </a:endParaRPr>
                    </a:p>
                  </a:txBody>
                  <a:tcPr anchor="ctr">
                    <a:solidFill>
                      <a:srgbClr val="800040"/>
                    </a:solidFill>
                  </a:tcPr>
                </a:tc>
                <a:tc>
                  <a:txBody>
                    <a:bodyPr/>
                    <a:lstStyle/>
                    <a:p>
                      <a:pPr algn="ctr"/>
                      <a:r>
                        <a:rPr lang="en-US" sz="2400" b="1" baseline="0" dirty="0" smtClean="0">
                          <a:solidFill>
                            <a:schemeClr val="bg1"/>
                          </a:solidFill>
                          <a:latin typeface="Helvetica" pitchFamily="34" charset="0"/>
                          <a:cs typeface="Helvetica" pitchFamily="34" charset="0"/>
                        </a:rPr>
                        <a:t>0.58</a:t>
                      </a:r>
                      <a:endParaRPr lang="en-US" sz="2400" b="1" baseline="0" dirty="0">
                        <a:solidFill>
                          <a:schemeClr val="bg1"/>
                        </a:solidFill>
                        <a:latin typeface="Helvetica" pitchFamily="34" charset="0"/>
                        <a:cs typeface="Helvetica" pitchFamily="34" charset="0"/>
                      </a:endParaRPr>
                    </a:p>
                  </a:txBody>
                  <a:tcPr anchor="ctr">
                    <a:solidFill>
                      <a:srgbClr val="800040"/>
                    </a:solidFill>
                  </a:tcPr>
                </a:tc>
                <a:tc>
                  <a:txBody>
                    <a:bodyPr/>
                    <a:lstStyle/>
                    <a:p>
                      <a:pPr algn="ctr"/>
                      <a:r>
                        <a:rPr lang="en-US" sz="2400" b="1" baseline="0" dirty="0" smtClean="0">
                          <a:solidFill>
                            <a:schemeClr val="bg1"/>
                          </a:solidFill>
                          <a:latin typeface="Helvetica" pitchFamily="34" charset="0"/>
                          <a:cs typeface="Helvetica" pitchFamily="34" charset="0"/>
                        </a:rPr>
                        <a:t>0.5</a:t>
                      </a:r>
                      <a:endParaRPr lang="en-US" sz="2400" b="1" baseline="0" dirty="0">
                        <a:solidFill>
                          <a:schemeClr val="bg1"/>
                        </a:solidFill>
                        <a:latin typeface="Helvetica" pitchFamily="34" charset="0"/>
                        <a:cs typeface="Helvetica" pitchFamily="34" charset="0"/>
                      </a:endParaRPr>
                    </a:p>
                  </a:txBody>
                  <a:tcPr anchor="ctr">
                    <a:solidFill>
                      <a:srgbClr val="800040"/>
                    </a:solidFill>
                  </a:tcPr>
                </a:tc>
                <a:tc>
                  <a:txBody>
                    <a:bodyPr/>
                    <a:lstStyle/>
                    <a:p>
                      <a:pPr algn="ctr"/>
                      <a:r>
                        <a:rPr lang="en-US" sz="2400" b="1" baseline="0" dirty="0" smtClean="0">
                          <a:solidFill>
                            <a:schemeClr val="bg1"/>
                          </a:solidFill>
                          <a:latin typeface="Helvetica" pitchFamily="34" charset="0"/>
                          <a:cs typeface="Helvetica" pitchFamily="34" charset="0"/>
                        </a:rPr>
                        <a:t>0.4</a:t>
                      </a:r>
                      <a:endParaRPr lang="en-US" sz="2400" b="1" baseline="0" dirty="0">
                        <a:solidFill>
                          <a:schemeClr val="bg1"/>
                        </a:solidFill>
                        <a:latin typeface="Helvetica" pitchFamily="34" charset="0"/>
                        <a:cs typeface="Helvetica" pitchFamily="34" charset="0"/>
                      </a:endParaRPr>
                    </a:p>
                  </a:txBody>
                  <a:tcPr anchor="ctr">
                    <a:solidFill>
                      <a:srgbClr val="800040"/>
                    </a:solidFill>
                  </a:tcPr>
                </a:tc>
                <a:tc>
                  <a:txBody>
                    <a:bodyPr/>
                    <a:lstStyle/>
                    <a:p>
                      <a:pPr algn="ctr"/>
                      <a:r>
                        <a:rPr lang="en-US" sz="2400" b="1" baseline="0" dirty="0" smtClean="0">
                          <a:solidFill>
                            <a:schemeClr val="bg1"/>
                          </a:solidFill>
                          <a:latin typeface="Helvetica" pitchFamily="34" charset="0"/>
                          <a:cs typeface="Helvetica" pitchFamily="34" charset="0"/>
                        </a:rPr>
                        <a:t>0.17</a:t>
                      </a:r>
                      <a:endParaRPr lang="en-US" sz="2400" b="1" baseline="0" dirty="0">
                        <a:solidFill>
                          <a:schemeClr val="bg1"/>
                        </a:solidFill>
                        <a:latin typeface="Helvetica" pitchFamily="34" charset="0"/>
                        <a:cs typeface="Helvetica" pitchFamily="34" charset="0"/>
                      </a:endParaRPr>
                    </a:p>
                  </a:txBody>
                  <a:tcPr anchor="ctr">
                    <a:solidFill>
                      <a:srgbClr val="800040"/>
                    </a:solidFill>
                  </a:tcPr>
                </a:tc>
                <a:tc>
                  <a:txBody>
                    <a:bodyPr/>
                    <a:lstStyle/>
                    <a:p>
                      <a:pPr algn="ctr"/>
                      <a:r>
                        <a:rPr lang="en-US" sz="2400" b="1" baseline="0" dirty="0" smtClean="0">
                          <a:solidFill>
                            <a:schemeClr val="bg1"/>
                          </a:solidFill>
                          <a:latin typeface="Helvetica" pitchFamily="34" charset="0"/>
                          <a:cs typeface="Helvetica" pitchFamily="34" charset="0"/>
                        </a:rPr>
                        <a:t>0.05</a:t>
                      </a:r>
                      <a:endParaRPr lang="en-US" sz="2400" b="1" baseline="0" dirty="0">
                        <a:solidFill>
                          <a:schemeClr val="bg1"/>
                        </a:solidFill>
                        <a:latin typeface="Helvetica" pitchFamily="34" charset="0"/>
                        <a:cs typeface="Helvetica" pitchFamily="34" charset="0"/>
                      </a:endParaRPr>
                    </a:p>
                  </a:txBody>
                  <a:tcPr anchor="ctr">
                    <a:solidFill>
                      <a:srgbClr val="800040"/>
                    </a:solidFill>
                  </a:tcPr>
                </a:tc>
                <a:tc>
                  <a:txBody>
                    <a:bodyPr/>
                    <a:lstStyle/>
                    <a:p>
                      <a:pPr algn="ctr"/>
                      <a:r>
                        <a:rPr lang="en-US" sz="2400" b="1" baseline="0" dirty="0" smtClean="0">
                          <a:solidFill>
                            <a:schemeClr val="bg1"/>
                          </a:solidFill>
                          <a:latin typeface="Helvetica" pitchFamily="34" charset="0"/>
                          <a:cs typeface="Helvetica" pitchFamily="34" charset="0"/>
                        </a:rPr>
                        <a:t>-0.13</a:t>
                      </a:r>
                      <a:endParaRPr lang="en-US" sz="2400" b="1" baseline="0" dirty="0">
                        <a:solidFill>
                          <a:schemeClr val="bg1"/>
                        </a:solidFill>
                        <a:latin typeface="Helvetica" pitchFamily="34" charset="0"/>
                        <a:cs typeface="Helvetica" pitchFamily="34" charset="0"/>
                      </a:endParaRPr>
                    </a:p>
                  </a:txBody>
                  <a:tcPr anchor="ctr">
                    <a:solidFill>
                      <a:srgbClr val="800040"/>
                    </a:solidFill>
                  </a:tcPr>
                </a:tc>
                <a:tc>
                  <a:txBody>
                    <a:bodyPr/>
                    <a:lstStyle/>
                    <a:p>
                      <a:pPr algn="ctr"/>
                      <a:r>
                        <a:rPr lang="en-US" sz="2400" b="1" baseline="0" dirty="0" smtClean="0">
                          <a:solidFill>
                            <a:schemeClr val="bg1"/>
                          </a:solidFill>
                          <a:latin typeface="Helvetica" pitchFamily="34" charset="0"/>
                          <a:cs typeface="Helvetica" pitchFamily="34" charset="0"/>
                        </a:rPr>
                        <a:t>-0.6</a:t>
                      </a:r>
                      <a:endParaRPr lang="en-US" sz="2400" b="1" baseline="0" dirty="0">
                        <a:solidFill>
                          <a:schemeClr val="bg1"/>
                        </a:solidFill>
                        <a:latin typeface="Helvetica" pitchFamily="34" charset="0"/>
                        <a:cs typeface="Helvetica" pitchFamily="34" charset="0"/>
                      </a:endParaRPr>
                    </a:p>
                  </a:txBody>
                  <a:tcPr anchor="ctr">
                    <a:solidFill>
                      <a:srgbClr val="800040"/>
                    </a:solidFill>
                  </a:tcPr>
                </a:tc>
                <a:tc>
                  <a:txBody>
                    <a:bodyPr/>
                    <a:lstStyle/>
                    <a:p>
                      <a:pPr algn="ctr"/>
                      <a:r>
                        <a:rPr lang="en-US" sz="2400" b="1" baseline="0" dirty="0" smtClean="0">
                          <a:solidFill>
                            <a:schemeClr val="bg1"/>
                          </a:solidFill>
                          <a:latin typeface="Helvetica" pitchFamily="34" charset="0"/>
                          <a:cs typeface="Helvetica" pitchFamily="34" charset="0"/>
                        </a:rPr>
                        <a:t>-1</a:t>
                      </a:r>
                      <a:endParaRPr lang="en-US" sz="2400" b="1" baseline="0" dirty="0">
                        <a:solidFill>
                          <a:schemeClr val="bg1"/>
                        </a:solidFill>
                        <a:latin typeface="Helvetica" pitchFamily="34" charset="0"/>
                        <a:cs typeface="Helvetica" pitchFamily="34" charset="0"/>
                      </a:endParaRPr>
                    </a:p>
                  </a:txBody>
                  <a:tcPr anchor="ctr">
                    <a:solidFill>
                      <a:srgbClr val="800040"/>
                    </a:solidFill>
                  </a:tcPr>
                </a:tc>
              </a:tr>
            </a:tbl>
          </a:graphicData>
        </a:graphic>
      </p:graphicFrame>
      <p:grpSp>
        <p:nvGrpSpPr>
          <p:cNvPr id="133" name="Group 132"/>
          <p:cNvGrpSpPr/>
          <p:nvPr/>
        </p:nvGrpSpPr>
        <p:grpSpPr>
          <a:xfrm>
            <a:off x="26546175" y="25152207"/>
            <a:ext cx="11033125" cy="1451119"/>
            <a:chOff x="26546175" y="25037907"/>
            <a:chExt cx="11033125" cy="1451119"/>
          </a:xfrm>
        </p:grpSpPr>
        <p:grpSp>
          <p:nvGrpSpPr>
            <p:cNvPr id="130" name="Group 129"/>
            <p:cNvGrpSpPr/>
            <p:nvPr/>
          </p:nvGrpSpPr>
          <p:grpSpPr>
            <a:xfrm>
              <a:off x="29464000" y="25037907"/>
              <a:ext cx="8115300" cy="1451119"/>
              <a:chOff x="29117925" y="25037907"/>
              <a:chExt cx="8115300" cy="1451119"/>
            </a:xfrm>
          </p:grpSpPr>
          <p:sp>
            <p:nvSpPr>
              <p:cNvPr id="115" name="TextBox 114"/>
              <p:cNvSpPr txBox="1"/>
              <p:nvPr/>
            </p:nvSpPr>
            <p:spPr>
              <a:xfrm>
                <a:off x="29832301" y="25037907"/>
                <a:ext cx="1882774" cy="830997"/>
              </a:xfrm>
              <a:prstGeom prst="rect">
                <a:avLst/>
              </a:prstGeom>
              <a:noFill/>
            </p:spPr>
            <p:txBody>
              <a:bodyPr wrap="square" rtlCol="0">
                <a:spAutoFit/>
              </a:bodyPr>
              <a:lstStyle/>
              <a:p>
                <a:pPr algn="ctr"/>
                <a:r>
                  <a:rPr lang="en-US" sz="2400" dirty="0" smtClean="0"/>
                  <a:t># Positively Impacted</a:t>
                </a:r>
                <a:endParaRPr lang="en-US" sz="2400" dirty="0"/>
              </a:p>
            </p:txBody>
          </p:sp>
          <p:sp>
            <p:nvSpPr>
              <p:cNvPr id="116" name="Rectangle 115"/>
              <p:cNvSpPr/>
              <p:nvPr/>
            </p:nvSpPr>
            <p:spPr>
              <a:xfrm>
                <a:off x="32731871" y="25037907"/>
                <a:ext cx="1955004" cy="830997"/>
              </a:xfrm>
              <a:prstGeom prst="rect">
                <a:avLst/>
              </a:prstGeom>
            </p:spPr>
            <p:txBody>
              <a:bodyPr wrap="square">
                <a:spAutoFit/>
              </a:bodyPr>
              <a:lstStyle/>
              <a:p>
                <a:pPr algn="ctr"/>
                <a:r>
                  <a:rPr lang="en-US" sz="2400" dirty="0" smtClean="0"/>
                  <a:t># Negatively Impacted</a:t>
                </a:r>
                <a:endParaRPr lang="en-US" sz="2400" dirty="0"/>
              </a:p>
            </p:txBody>
          </p:sp>
          <p:sp>
            <p:nvSpPr>
              <p:cNvPr id="117" name="Rectangle 116"/>
              <p:cNvSpPr/>
              <p:nvPr/>
            </p:nvSpPr>
            <p:spPr>
              <a:xfrm>
                <a:off x="35205196" y="25037907"/>
                <a:ext cx="2028029" cy="830997"/>
              </a:xfrm>
              <a:prstGeom prst="rect">
                <a:avLst/>
              </a:prstGeom>
            </p:spPr>
            <p:txBody>
              <a:bodyPr wrap="square">
                <a:spAutoFit/>
              </a:bodyPr>
              <a:lstStyle/>
              <a:p>
                <a:pPr algn="ctr"/>
                <a:r>
                  <a:rPr lang="en-US" sz="2400" dirty="0" smtClean="0"/>
                  <a:t># Neutrally Impacted</a:t>
                </a:r>
                <a:endParaRPr lang="en-US" sz="2400" dirty="0"/>
              </a:p>
            </p:txBody>
          </p:sp>
          <p:sp>
            <p:nvSpPr>
              <p:cNvPr id="123" name="TextBox 122"/>
              <p:cNvSpPr txBox="1"/>
              <p:nvPr/>
            </p:nvSpPr>
            <p:spPr>
              <a:xfrm>
                <a:off x="31803975" y="26031826"/>
                <a:ext cx="1914525" cy="457200"/>
              </a:xfrm>
              <a:prstGeom prst="rect">
                <a:avLst/>
              </a:prstGeom>
              <a:noFill/>
            </p:spPr>
            <p:txBody>
              <a:bodyPr wrap="square" rtlCol="0">
                <a:spAutoFit/>
              </a:bodyPr>
              <a:lstStyle/>
              <a:p>
                <a:r>
                  <a:rPr lang="en-US" sz="2400" dirty="0" smtClean="0"/>
                  <a:t># Species</a:t>
                </a:r>
                <a:endParaRPr lang="en-US" sz="2400" dirty="0"/>
              </a:p>
            </p:txBody>
          </p:sp>
          <p:cxnSp>
            <p:nvCxnSpPr>
              <p:cNvPr id="119" name="Straight Connector 118"/>
              <p:cNvCxnSpPr/>
              <p:nvPr/>
            </p:nvCxnSpPr>
            <p:spPr>
              <a:xfrm>
                <a:off x="29117925" y="25888952"/>
                <a:ext cx="7743825" cy="285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4" name="TextBox 123"/>
              <p:cNvSpPr txBox="1"/>
              <p:nvPr/>
            </p:nvSpPr>
            <p:spPr>
              <a:xfrm>
                <a:off x="29213176" y="25098377"/>
                <a:ext cx="7677150" cy="646331"/>
              </a:xfrm>
              <a:prstGeom prst="rect">
                <a:avLst/>
              </a:prstGeom>
              <a:noFill/>
            </p:spPr>
            <p:txBody>
              <a:bodyPr wrap="square" rtlCol="0">
                <a:spAutoFit/>
              </a:bodyPr>
              <a:lstStyle/>
              <a:p>
                <a:r>
                  <a:rPr lang="en-US" sz="3600" dirty="0" smtClean="0"/>
                  <a:t>2*(              ) - 2*(              ) + </a:t>
                </a:r>
                <a:endParaRPr lang="en-US" sz="3600" dirty="0"/>
              </a:p>
            </p:txBody>
          </p:sp>
        </p:grpSp>
        <p:sp>
          <p:nvSpPr>
            <p:cNvPr id="131" name="TextBox 130"/>
            <p:cNvSpPr txBox="1"/>
            <p:nvPr/>
          </p:nvSpPr>
          <p:spPr>
            <a:xfrm>
              <a:off x="29003625" y="25517475"/>
              <a:ext cx="425116" cy="584775"/>
            </a:xfrm>
            <a:prstGeom prst="rect">
              <a:avLst/>
            </a:prstGeom>
            <a:noFill/>
          </p:spPr>
          <p:txBody>
            <a:bodyPr wrap="none" rtlCol="0">
              <a:spAutoFit/>
            </a:bodyPr>
            <a:lstStyle/>
            <a:p>
              <a:r>
                <a:rPr lang="en-US" dirty="0" smtClean="0"/>
                <a:t>=</a:t>
              </a:r>
              <a:endParaRPr lang="en-US" dirty="0"/>
            </a:p>
          </p:txBody>
        </p:sp>
        <p:sp>
          <p:nvSpPr>
            <p:cNvPr id="114" name="TextBox 113"/>
            <p:cNvSpPr txBox="1"/>
            <p:nvPr/>
          </p:nvSpPr>
          <p:spPr>
            <a:xfrm>
              <a:off x="26546175" y="25317450"/>
              <a:ext cx="2514600" cy="954107"/>
            </a:xfrm>
            <a:prstGeom prst="rect">
              <a:avLst/>
            </a:prstGeom>
            <a:noFill/>
          </p:spPr>
          <p:txBody>
            <a:bodyPr wrap="square" rtlCol="0">
              <a:spAutoFit/>
            </a:bodyPr>
            <a:lstStyle/>
            <a:p>
              <a:r>
                <a:rPr lang="en-US" sz="2800" b="1" dirty="0" smtClean="0"/>
                <a:t>Biodiversity Impact Score</a:t>
              </a:r>
              <a:endParaRPr lang="en-US" sz="2800" b="1" dirty="0"/>
            </a:p>
          </p:txBody>
        </p:sp>
      </p:grpSp>
      <p:grpSp>
        <p:nvGrpSpPr>
          <p:cNvPr id="134" name="Group 133"/>
          <p:cNvGrpSpPr/>
          <p:nvPr/>
        </p:nvGrpSpPr>
        <p:grpSpPr>
          <a:xfrm>
            <a:off x="26498550" y="13010244"/>
            <a:ext cx="10741024" cy="8078106"/>
            <a:chOff x="26498550" y="12924519"/>
            <a:chExt cx="10741024" cy="8078106"/>
          </a:xfrm>
        </p:grpSpPr>
        <p:grpSp>
          <p:nvGrpSpPr>
            <p:cNvPr id="110" name="Group 109"/>
            <p:cNvGrpSpPr/>
            <p:nvPr/>
          </p:nvGrpSpPr>
          <p:grpSpPr>
            <a:xfrm>
              <a:off x="26498550" y="12924519"/>
              <a:ext cx="10741024" cy="8078106"/>
              <a:chOff x="26498550" y="12267294"/>
              <a:chExt cx="10741024" cy="8078106"/>
            </a:xfrm>
          </p:grpSpPr>
          <p:sp>
            <p:nvSpPr>
              <p:cNvPr id="94" name="TextBox 58"/>
              <p:cNvSpPr txBox="1">
                <a:spLocks noChangeArrowheads="1"/>
              </p:cNvSpPr>
              <p:nvPr/>
            </p:nvSpPr>
            <p:spPr bwMode="auto">
              <a:xfrm>
                <a:off x="26666824" y="12267294"/>
                <a:ext cx="10480675" cy="1631216"/>
              </a:xfrm>
              <a:prstGeom prst="rect">
                <a:avLst/>
              </a:prstGeom>
              <a:noFill/>
              <a:ln w="9525">
                <a:noFill/>
                <a:miter lim="800000"/>
                <a:headEnd/>
                <a:tailEnd/>
              </a:ln>
            </p:spPr>
            <p:txBody>
              <a:bodyPr wrap="square" lIns="0" rIns="0">
                <a:spAutoFit/>
              </a:bodyPr>
              <a:lstStyle/>
              <a:p>
                <a:pPr algn="just"/>
                <a:r>
                  <a:rPr lang="en-US" sz="2000" dirty="0" smtClean="0"/>
                  <a:t>Example of probability density functions and resulting estimates of beta for two decision – forage resource combinations.  Experts’ impact  and confidence scores were encoded into the prior formulation (red line) as a mixture of three normal distributions (black lines).  The final predicted probability of species occurrence is a function of both shelter and forage resources, treated as independent events. </a:t>
                </a:r>
                <a:endParaRPr lang="en-US" sz="2000" dirty="0"/>
              </a:p>
            </p:txBody>
          </p:sp>
          <p:sp>
            <p:nvSpPr>
              <p:cNvPr id="95" name="Rectangle 94"/>
              <p:cNvSpPr/>
              <p:nvPr/>
            </p:nvSpPr>
            <p:spPr>
              <a:xfrm>
                <a:off x="26498550" y="13944600"/>
                <a:ext cx="10741024" cy="6400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6" name="Group 105"/>
              <p:cNvGrpSpPr/>
              <p:nvPr/>
            </p:nvGrpSpPr>
            <p:grpSpPr>
              <a:xfrm>
                <a:off x="26650950" y="14058901"/>
                <a:ext cx="4371976" cy="6172200"/>
                <a:chOff x="26660475" y="16716376"/>
                <a:chExt cx="4371976" cy="6172200"/>
              </a:xfrm>
            </p:grpSpPr>
            <p:sp>
              <p:nvSpPr>
                <p:cNvPr id="100" name="Rectangle 99"/>
                <p:cNvSpPr/>
                <p:nvPr/>
              </p:nvSpPr>
              <p:spPr>
                <a:xfrm>
                  <a:off x="26660475" y="16716376"/>
                  <a:ext cx="4371976" cy="6172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67" name="Picture 62" descr="OneDecisionThreeResources.png"/>
                <p:cNvPicPr>
                  <a:picLocks noChangeAspect="1"/>
                </p:cNvPicPr>
                <p:nvPr/>
              </p:nvPicPr>
              <p:blipFill>
                <a:blip r:embed="rId22"/>
                <a:srcRect t="9726" r="66521" b="2054"/>
                <a:stretch>
                  <a:fillRect/>
                </a:stretch>
              </p:blipFill>
              <p:spPr bwMode="auto">
                <a:xfrm>
                  <a:off x="27278013" y="17202150"/>
                  <a:ext cx="3668712" cy="5657850"/>
                </a:xfrm>
                <a:prstGeom prst="rect">
                  <a:avLst/>
                </a:prstGeom>
                <a:noFill/>
                <a:ln w="9525">
                  <a:noFill/>
                  <a:miter lim="800000"/>
                  <a:headEnd/>
                  <a:tailEnd/>
                </a:ln>
              </p:spPr>
            </p:pic>
            <p:sp>
              <p:nvSpPr>
                <p:cNvPr id="103" name="TextBox 102"/>
                <p:cNvSpPr txBox="1"/>
                <p:nvPr/>
              </p:nvSpPr>
              <p:spPr>
                <a:xfrm>
                  <a:off x="27289125" y="16773525"/>
                  <a:ext cx="3122971" cy="523220"/>
                </a:xfrm>
                <a:prstGeom prst="rect">
                  <a:avLst/>
                </a:prstGeom>
                <a:noFill/>
              </p:spPr>
              <p:txBody>
                <a:bodyPr wrap="none" rtlCol="0">
                  <a:spAutoFit/>
                </a:bodyPr>
                <a:lstStyle/>
                <a:p>
                  <a:r>
                    <a:rPr lang="en-US" sz="2800" b="1" dirty="0" smtClean="0"/>
                    <a:t>Forage Resource</a:t>
                  </a:r>
                  <a:endParaRPr lang="en-US" sz="2800" b="1" dirty="0"/>
                </a:p>
              </p:txBody>
            </p:sp>
            <p:sp>
              <p:nvSpPr>
                <p:cNvPr id="105" name="TextBox 104"/>
                <p:cNvSpPr txBox="1"/>
                <p:nvPr/>
              </p:nvSpPr>
              <p:spPr>
                <a:xfrm rot="16200000">
                  <a:off x="26161022" y="19611975"/>
                  <a:ext cx="1683474" cy="523220"/>
                </a:xfrm>
                <a:prstGeom prst="rect">
                  <a:avLst/>
                </a:prstGeom>
                <a:noFill/>
              </p:spPr>
              <p:txBody>
                <a:bodyPr wrap="none" rtlCol="0">
                  <a:spAutoFit/>
                </a:bodyPr>
                <a:lstStyle/>
                <a:p>
                  <a:r>
                    <a:rPr lang="en-US" sz="2800" b="1" dirty="0" smtClean="0"/>
                    <a:t>Decision</a:t>
                  </a:r>
                  <a:endParaRPr lang="en-US" sz="2800" b="1" dirty="0"/>
                </a:p>
              </p:txBody>
            </p:sp>
          </p:grpSp>
        </p:grpSp>
        <p:sp>
          <p:nvSpPr>
            <p:cNvPr id="87" name="TextBox 86"/>
            <p:cNvSpPr txBox="1"/>
            <p:nvPr/>
          </p:nvSpPr>
          <p:spPr>
            <a:xfrm>
              <a:off x="31518225" y="18230850"/>
              <a:ext cx="5143500" cy="954107"/>
            </a:xfrm>
            <a:prstGeom prst="rect">
              <a:avLst/>
            </a:prstGeom>
            <a:noFill/>
          </p:spPr>
          <p:txBody>
            <a:bodyPr wrap="square" rtlCol="0">
              <a:spAutoFit/>
            </a:bodyPr>
            <a:lstStyle/>
            <a:p>
              <a:r>
                <a:rPr lang="en-US" sz="2800" b="1" dirty="0" smtClean="0"/>
                <a:t>P (Forage) </a:t>
              </a:r>
              <a:r>
                <a:rPr lang="en-US" sz="2800" dirty="0" smtClean="0"/>
                <a:t>=</a:t>
              </a:r>
              <a:r>
                <a:rPr lang="en-US" sz="2800" b="1" dirty="0" smtClean="0"/>
                <a:t> </a:t>
              </a:r>
            </a:p>
            <a:p>
              <a:pPr algn="ctr"/>
              <a:r>
                <a:rPr lang="en-US" sz="2800" i="1" dirty="0" smtClean="0"/>
                <a:t>β</a:t>
              </a:r>
              <a:r>
                <a:rPr lang="en-US" sz="2800" baseline="-25000" dirty="0" smtClean="0"/>
                <a:t>0</a:t>
              </a:r>
              <a:r>
                <a:rPr lang="en-US" sz="2800" dirty="0" smtClean="0"/>
                <a:t> + </a:t>
              </a:r>
              <a:r>
                <a:rPr lang="en-US" sz="2800" i="1" dirty="0" smtClean="0"/>
                <a:t>β</a:t>
              </a:r>
              <a:r>
                <a:rPr lang="en-US" sz="2800" baseline="-25000" dirty="0" smtClean="0"/>
                <a:t>Corn</a:t>
              </a:r>
              <a:r>
                <a:rPr lang="en-US" sz="2800" dirty="0" smtClean="0"/>
                <a:t> + </a:t>
              </a:r>
              <a:r>
                <a:rPr lang="en-US" sz="2800" i="1" dirty="0" smtClean="0"/>
                <a:t>β</a:t>
              </a:r>
              <a:r>
                <a:rPr lang="en-US" sz="2800" baseline="-25000" dirty="0" smtClean="0"/>
                <a:t>LeaveResidue</a:t>
              </a:r>
              <a:r>
                <a:rPr lang="en-US" sz="2800" dirty="0" smtClean="0"/>
                <a:t> + …</a:t>
              </a:r>
              <a:endParaRPr lang="en-US" sz="2800" dirty="0"/>
            </a:p>
          </p:txBody>
        </p:sp>
        <p:sp>
          <p:nvSpPr>
            <p:cNvPr id="92" name="TextBox 91"/>
            <p:cNvSpPr txBox="1"/>
            <p:nvPr/>
          </p:nvSpPr>
          <p:spPr>
            <a:xfrm>
              <a:off x="31442025" y="19497676"/>
              <a:ext cx="5248553" cy="1384995"/>
            </a:xfrm>
            <a:prstGeom prst="rect">
              <a:avLst/>
            </a:prstGeom>
            <a:noFill/>
          </p:spPr>
          <p:txBody>
            <a:bodyPr wrap="square" rtlCol="0">
              <a:spAutoFit/>
            </a:bodyPr>
            <a:lstStyle/>
            <a:p>
              <a:r>
                <a:rPr lang="en-US" sz="2800" b="1" dirty="0" smtClean="0"/>
                <a:t>P(Species | </a:t>
              </a:r>
              <a:r>
                <a:rPr lang="en-US" sz="2800" b="1" dirty="0" err="1" smtClean="0"/>
                <a:t>Forage,Shelter</a:t>
              </a:r>
              <a:r>
                <a:rPr lang="en-US" sz="2800" b="1" dirty="0" smtClean="0"/>
                <a:t>) = </a:t>
              </a:r>
            </a:p>
            <a:p>
              <a:pPr algn="ctr"/>
              <a:r>
                <a:rPr lang="en-US" sz="2800" dirty="0" smtClean="0"/>
                <a:t>P(Forage) + P(Shelter) – </a:t>
              </a:r>
            </a:p>
            <a:p>
              <a:pPr algn="ctr"/>
              <a:r>
                <a:rPr lang="en-US" sz="2800" dirty="0" smtClean="0"/>
                <a:t>P(Forage ∩ Shelter)</a:t>
              </a:r>
              <a:endParaRPr lang="en-US" sz="2800" b="1" dirty="0"/>
            </a:p>
          </p:txBody>
        </p:sp>
      </p:grpSp>
      <p:graphicFrame>
        <p:nvGraphicFramePr>
          <p:cNvPr id="85" name="Table 84"/>
          <p:cNvGraphicFramePr>
            <a:graphicFrameLocks noGrp="1"/>
          </p:cNvGraphicFramePr>
          <p:nvPr/>
        </p:nvGraphicFramePr>
        <p:xfrm>
          <a:off x="31156275" y="14874421"/>
          <a:ext cx="5943599" cy="3272020"/>
        </p:xfrm>
        <a:graphic>
          <a:graphicData uri="http://schemas.openxmlformats.org/drawingml/2006/table">
            <a:tbl>
              <a:tblPr firstRow="1" bandRow="1">
                <a:tableStyleId>{7DF18680-E054-41AD-8BC1-D1AEF772440D}</a:tableStyleId>
              </a:tblPr>
              <a:tblGrid>
                <a:gridCol w="2200275"/>
                <a:gridCol w="1285875"/>
                <a:gridCol w="1221929"/>
                <a:gridCol w="1235520"/>
              </a:tblGrid>
              <a:tr h="1213304">
                <a:tc>
                  <a:txBody>
                    <a:bodyPr/>
                    <a:lstStyle/>
                    <a:p>
                      <a:r>
                        <a:rPr lang="en-US" sz="2400" dirty="0" smtClean="0">
                          <a:solidFill>
                            <a:schemeClr val="tx1"/>
                          </a:solidFill>
                          <a:latin typeface="Helvetica" pitchFamily="34" charset="0"/>
                          <a:cs typeface="Helvetica" pitchFamily="34" charset="0"/>
                        </a:rPr>
                        <a:t>Forage Resource: S</a:t>
                      </a:r>
                      <a:r>
                        <a:rPr lang="en-US" sz="2400" b="0" dirty="0" smtClean="0">
                          <a:solidFill>
                            <a:schemeClr val="tx1"/>
                          </a:solidFill>
                          <a:latin typeface="Helvetica" pitchFamily="34" charset="0"/>
                          <a:cs typeface="Helvetica" pitchFamily="34" charset="0"/>
                        </a:rPr>
                        <a:t>mall Animals</a:t>
                      </a:r>
                      <a:endParaRPr lang="en-US" sz="2400" b="0" dirty="0">
                        <a:solidFill>
                          <a:schemeClr val="tx1"/>
                        </a:solidFill>
                        <a:latin typeface="Helvetica" pitchFamily="34" charset="0"/>
                        <a:cs typeface="Helvetic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ADD65"/>
                    </a:solidFill>
                  </a:tcPr>
                </a:tc>
                <a:tc gridSpan="3">
                  <a:txBody>
                    <a:bodyPr/>
                    <a:lstStyle/>
                    <a:p>
                      <a:r>
                        <a:rPr lang="en-US" sz="2400" dirty="0" smtClean="0">
                          <a:latin typeface="Helvetica" pitchFamily="34" charset="0"/>
                          <a:cs typeface="Helvetica" pitchFamily="34" charset="0"/>
                        </a:rPr>
                        <a:t>Estimate of Beta Values for Decision Covariates</a:t>
                      </a:r>
                      <a:endParaRPr lang="en-US" sz="2400" dirty="0">
                        <a:latin typeface="Helvetica" pitchFamily="34" charset="0"/>
                        <a:cs typeface="Helvetic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0040"/>
                    </a:solidFill>
                  </a:tcPr>
                </a:tc>
                <a:tc hMerge="1">
                  <a:txBody>
                    <a:bodyPr/>
                    <a:lstStyle/>
                    <a:p>
                      <a:endParaRPr lang="en-US" sz="2400" dirty="0">
                        <a:latin typeface="Helvetica" pitchFamily="34" charset="0"/>
                        <a:cs typeface="Helvetic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0040"/>
                    </a:solidFill>
                  </a:tcPr>
                </a:tc>
                <a:tc hMerge="1">
                  <a:txBody>
                    <a:bodyPr/>
                    <a:lstStyle/>
                    <a:p>
                      <a:endParaRPr lang="en-US" sz="2400" dirty="0">
                        <a:latin typeface="Helvetica" pitchFamily="34" charset="0"/>
                        <a:cs typeface="Helvetic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0040"/>
                    </a:solidFill>
                  </a:tcPr>
                </a:tc>
              </a:tr>
              <a:tr h="778556">
                <a:tc>
                  <a:txBody>
                    <a:bodyPr/>
                    <a:lstStyle/>
                    <a:p>
                      <a:r>
                        <a:rPr lang="en-US" sz="2400" b="1" dirty="0" smtClean="0">
                          <a:solidFill>
                            <a:schemeClr val="bg1"/>
                          </a:solidFill>
                          <a:latin typeface="Helvetica" pitchFamily="34" charset="0"/>
                          <a:cs typeface="Helvetica" pitchFamily="34" charset="0"/>
                        </a:rPr>
                        <a:t>Decision</a:t>
                      </a:r>
                      <a:endParaRPr lang="en-US" sz="2400" b="1" dirty="0">
                        <a:solidFill>
                          <a:schemeClr val="bg1"/>
                        </a:solidFill>
                        <a:latin typeface="Helvetica" pitchFamily="34" charset="0"/>
                        <a:cs typeface="Helvetic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6600"/>
                    </a:solidFill>
                  </a:tcPr>
                </a:tc>
                <a:tc>
                  <a:txBody>
                    <a:bodyPr/>
                    <a:lstStyle/>
                    <a:p>
                      <a:pPr algn="ctr"/>
                      <a:r>
                        <a:rPr lang="en-US" sz="2400" dirty="0" smtClean="0">
                          <a:solidFill>
                            <a:schemeClr val="bg1"/>
                          </a:solidFill>
                          <a:latin typeface="Helvetica" pitchFamily="34" charset="0"/>
                          <a:cs typeface="Helvetica" pitchFamily="34" charset="0"/>
                        </a:rPr>
                        <a:t>Mean</a:t>
                      </a:r>
                      <a:endParaRPr lang="en-US" sz="2400" dirty="0">
                        <a:solidFill>
                          <a:schemeClr val="bg1"/>
                        </a:solidFill>
                        <a:latin typeface="Helvetica" pitchFamily="34" charset="0"/>
                        <a:cs typeface="Helvetic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0040"/>
                    </a:solidFill>
                  </a:tcPr>
                </a:tc>
                <a:tc>
                  <a:txBody>
                    <a:bodyPr/>
                    <a:lstStyle/>
                    <a:p>
                      <a:pPr algn="ctr"/>
                      <a:r>
                        <a:rPr lang="en-US" sz="2400" dirty="0" smtClean="0">
                          <a:solidFill>
                            <a:schemeClr val="bg1"/>
                          </a:solidFill>
                          <a:latin typeface="Helvetica" pitchFamily="34" charset="0"/>
                          <a:cs typeface="Helvetica" pitchFamily="34" charset="0"/>
                        </a:rPr>
                        <a:t>Median</a:t>
                      </a:r>
                      <a:endParaRPr lang="en-US" sz="2400" dirty="0">
                        <a:solidFill>
                          <a:schemeClr val="bg1"/>
                        </a:solidFill>
                        <a:latin typeface="Helvetica" pitchFamily="34" charset="0"/>
                        <a:cs typeface="Helvetic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0040"/>
                    </a:solidFill>
                  </a:tcPr>
                </a:tc>
                <a:tc>
                  <a:txBody>
                    <a:bodyPr/>
                    <a:lstStyle/>
                    <a:p>
                      <a:pPr algn="ctr"/>
                      <a:r>
                        <a:rPr lang="en-US" sz="2400" dirty="0" smtClean="0">
                          <a:solidFill>
                            <a:schemeClr val="bg1"/>
                          </a:solidFill>
                          <a:latin typeface="Helvetica" pitchFamily="34" charset="0"/>
                          <a:cs typeface="Helvetica" pitchFamily="34" charset="0"/>
                        </a:rPr>
                        <a:t>Var.</a:t>
                      </a:r>
                      <a:endParaRPr lang="en-US" sz="2400" dirty="0">
                        <a:solidFill>
                          <a:schemeClr val="bg1"/>
                        </a:solidFill>
                        <a:latin typeface="Helvetica" pitchFamily="34" charset="0"/>
                        <a:cs typeface="Helvetica"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0040"/>
                    </a:solidFill>
                  </a:tcPr>
                </a:tc>
              </a:tr>
              <a:tr h="432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Helvetica" pitchFamily="34" charset="0"/>
                          <a:cs typeface="Helvetica" pitchFamily="34" charset="0"/>
                        </a:rPr>
                        <a:t>Corn</a:t>
                      </a:r>
                      <a:endParaRPr lang="en-US" sz="2400" dirty="0">
                        <a:latin typeface="Helvetica" pitchFamily="34" charset="0"/>
                        <a:cs typeface="Helvetica" pitchFamily="34" charset="0"/>
                      </a:endParaRPr>
                    </a:p>
                  </a:txBody>
                  <a:tcPr anchor="ctr">
                    <a:lnT w="38100" cmpd="sng">
                      <a:noFill/>
                    </a:lnT>
                    <a:solidFill>
                      <a:schemeClr val="accent1"/>
                    </a:solidFill>
                  </a:tcPr>
                </a:tc>
                <a:tc>
                  <a:txBody>
                    <a:bodyPr/>
                    <a:lstStyle/>
                    <a:p>
                      <a:pPr algn="ctr"/>
                      <a:r>
                        <a:rPr lang="en-US" sz="2400" dirty="0" smtClean="0">
                          <a:latin typeface="Helvetica" pitchFamily="34" charset="0"/>
                          <a:cs typeface="Helvetica" pitchFamily="34" charset="0"/>
                        </a:rPr>
                        <a:t>-1.27</a:t>
                      </a:r>
                      <a:endParaRPr lang="en-US" sz="2400" dirty="0">
                        <a:latin typeface="Helvetica" pitchFamily="34" charset="0"/>
                        <a:cs typeface="Helvetica" pitchFamily="34" charset="0"/>
                      </a:endParaRPr>
                    </a:p>
                  </a:txBody>
                  <a:tcPr anchor="ctr">
                    <a:lnT w="12700" cmpd="sng">
                      <a:noFill/>
                    </a:lnT>
                    <a:solidFill>
                      <a:schemeClr val="accent1"/>
                    </a:solidFill>
                  </a:tcPr>
                </a:tc>
                <a:tc>
                  <a:txBody>
                    <a:bodyPr/>
                    <a:lstStyle/>
                    <a:p>
                      <a:pPr algn="ctr"/>
                      <a:r>
                        <a:rPr lang="en-US" sz="2400" dirty="0" smtClean="0">
                          <a:latin typeface="Helvetica" pitchFamily="34" charset="0"/>
                          <a:cs typeface="Helvetica" pitchFamily="34" charset="0"/>
                        </a:rPr>
                        <a:t>-0.93</a:t>
                      </a:r>
                      <a:endParaRPr lang="en-US" sz="2400" dirty="0">
                        <a:latin typeface="Helvetica" pitchFamily="34" charset="0"/>
                        <a:cs typeface="Helvetica" pitchFamily="34" charset="0"/>
                      </a:endParaRPr>
                    </a:p>
                  </a:txBody>
                  <a:tcPr anchor="ctr">
                    <a:lnT w="12700" cmpd="sng">
                      <a:noFill/>
                    </a:lnT>
                    <a:solidFill>
                      <a:schemeClr val="accent1"/>
                    </a:solidFill>
                  </a:tcPr>
                </a:tc>
                <a:tc>
                  <a:txBody>
                    <a:bodyPr/>
                    <a:lstStyle/>
                    <a:p>
                      <a:pPr algn="ctr"/>
                      <a:r>
                        <a:rPr lang="en-US" sz="2400" dirty="0" smtClean="0">
                          <a:latin typeface="Helvetica" pitchFamily="34" charset="0"/>
                          <a:cs typeface="Helvetica" pitchFamily="34" charset="0"/>
                        </a:rPr>
                        <a:t>6.20</a:t>
                      </a:r>
                      <a:endParaRPr lang="en-US" sz="2400" dirty="0">
                        <a:latin typeface="Helvetica" pitchFamily="34" charset="0"/>
                        <a:cs typeface="Helvetica" pitchFamily="34" charset="0"/>
                      </a:endParaRPr>
                    </a:p>
                  </a:txBody>
                  <a:tcPr anchor="ctr">
                    <a:lnT w="12700" cmpd="sng">
                      <a:noFill/>
                    </a:lnT>
                    <a:solidFill>
                      <a:schemeClr val="accent1"/>
                    </a:solidFill>
                  </a:tcPr>
                </a:tc>
              </a:tr>
              <a:tr h="778556">
                <a:tc>
                  <a:txBody>
                    <a:bodyPr/>
                    <a:lstStyle/>
                    <a:p>
                      <a:r>
                        <a:rPr lang="en-US" sz="2400" dirty="0" smtClean="0">
                          <a:latin typeface="Helvetica" pitchFamily="34" charset="0"/>
                          <a:cs typeface="Helvetica" pitchFamily="34" charset="0"/>
                        </a:rPr>
                        <a:t>Leave Residue</a:t>
                      </a:r>
                      <a:endParaRPr lang="en-US" sz="2400" dirty="0">
                        <a:latin typeface="Helvetica" pitchFamily="34" charset="0"/>
                        <a:cs typeface="Helvetica" pitchFamily="34" charset="0"/>
                      </a:endParaRPr>
                    </a:p>
                  </a:txBody>
                  <a:tcPr anchor="ctr">
                    <a:solidFill>
                      <a:srgbClr val="DDDDDD"/>
                    </a:solidFill>
                  </a:tcPr>
                </a:tc>
                <a:tc>
                  <a:txBody>
                    <a:bodyPr/>
                    <a:lstStyle/>
                    <a:p>
                      <a:pPr algn="ctr"/>
                      <a:r>
                        <a:rPr lang="en-US" sz="2400" dirty="0" smtClean="0">
                          <a:latin typeface="Helvetica" pitchFamily="34" charset="0"/>
                          <a:cs typeface="Helvetica" pitchFamily="34" charset="0"/>
                        </a:rPr>
                        <a:t>0.60</a:t>
                      </a:r>
                      <a:endParaRPr lang="en-US" sz="2400" dirty="0">
                        <a:latin typeface="Helvetica" pitchFamily="34" charset="0"/>
                        <a:cs typeface="Helvetica" pitchFamily="34" charset="0"/>
                      </a:endParaRPr>
                    </a:p>
                  </a:txBody>
                  <a:tcPr anchor="ctr">
                    <a:solidFill>
                      <a:srgbClr val="DDDDDD"/>
                    </a:solidFill>
                  </a:tcPr>
                </a:tc>
                <a:tc>
                  <a:txBody>
                    <a:bodyPr/>
                    <a:lstStyle/>
                    <a:p>
                      <a:pPr algn="ctr"/>
                      <a:r>
                        <a:rPr lang="en-US" sz="2400" dirty="0" smtClean="0">
                          <a:latin typeface="Helvetica" pitchFamily="34" charset="0"/>
                          <a:cs typeface="Helvetica" pitchFamily="34" charset="0"/>
                        </a:rPr>
                        <a:t>0.50</a:t>
                      </a:r>
                      <a:endParaRPr lang="en-US" sz="2400" dirty="0">
                        <a:latin typeface="Helvetica" pitchFamily="34" charset="0"/>
                        <a:cs typeface="Helvetica" pitchFamily="34" charset="0"/>
                      </a:endParaRPr>
                    </a:p>
                  </a:txBody>
                  <a:tcPr anchor="ctr">
                    <a:solidFill>
                      <a:srgbClr val="DDDDDD"/>
                    </a:solidFill>
                  </a:tcPr>
                </a:tc>
                <a:tc>
                  <a:txBody>
                    <a:bodyPr/>
                    <a:lstStyle/>
                    <a:p>
                      <a:pPr algn="ctr"/>
                      <a:r>
                        <a:rPr lang="en-US" sz="2400" dirty="0" smtClean="0">
                          <a:latin typeface="Helvetica" pitchFamily="34" charset="0"/>
                          <a:cs typeface="Helvetica" pitchFamily="34" charset="0"/>
                        </a:rPr>
                        <a:t>5.74</a:t>
                      </a:r>
                      <a:endParaRPr lang="en-US" sz="2400" dirty="0">
                        <a:latin typeface="Helvetica" pitchFamily="34" charset="0"/>
                        <a:cs typeface="Helvetica" pitchFamily="34" charset="0"/>
                      </a:endParaRPr>
                    </a:p>
                  </a:txBody>
                  <a:tcPr anchor="ctr">
                    <a:solidFill>
                      <a:srgbClr val="DDDDDD"/>
                    </a:solidFill>
                  </a:tcPr>
                </a:tc>
              </a:tr>
            </a:tbl>
          </a:graphicData>
        </a:graphic>
      </p:graphicFrame>
      <p:sp>
        <p:nvSpPr>
          <p:cNvPr id="135" name="TextBox 58"/>
          <p:cNvSpPr txBox="1">
            <a:spLocks noChangeArrowheads="1"/>
          </p:cNvSpPr>
          <p:nvPr/>
        </p:nvSpPr>
        <p:spPr bwMode="auto">
          <a:xfrm>
            <a:off x="26558875" y="24697419"/>
            <a:ext cx="10272712" cy="400110"/>
          </a:xfrm>
          <a:prstGeom prst="rect">
            <a:avLst/>
          </a:prstGeom>
          <a:noFill/>
          <a:ln w="9525">
            <a:noFill/>
            <a:miter lim="800000"/>
            <a:headEnd/>
            <a:tailEnd/>
          </a:ln>
        </p:spPr>
        <p:txBody>
          <a:bodyPr wrap="square" lIns="0" rIns="0">
            <a:spAutoFit/>
          </a:bodyPr>
          <a:lstStyle/>
          <a:p>
            <a:pPr algn="just"/>
            <a:r>
              <a:rPr lang="en-US" sz="2000" dirty="0" smtClean="0"/>
              <a:t>Equation used to calculate impact score with examples to illustrate score range.   </a:t>
            </a:r>
            <a:endParaRPr lang="en-US" sz="20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docProps/app.xml><?xml version="1.0" encoding="utf-8"?>
<Properties xmlns="http://schemas.openxmlformats.org/officeDocument/2006/extended-properties" xmlns:vt="http://schemas.openxmlformats.org/officeDocument/2006/docPropsVTypes">
  <TotalTime>6935</TotalTime>
  <Words>1374</Words>
  <Application>Microsoft Office PowerPoint</Application>
  <PresentationFormat>Custom</PresentationFormat>
  <Paragraphs>228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Manager/>
  <Company>Swarthmore College</Company>
  <LinksUpToDate>false</LinksUpToDate>
  <SharedDoc>false</SharedDoc>
  <HyperlinkBase>http://www.swarthmore.edu/NatSci/cpurrin1/posteradvice.htm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scientific posters (Swarthmore College)</dc:title>
  <dc:subject/>
  <dc:creator>Colin Purrington</dc:creator>
  <cp:keywords/>
  <dc:description>Suggestions and gripes to: cpurrin1@swarthmore.edu</dc:description>
  <cp:lastModifiedBy>cadrew</cp:lastModifiedBy>
  <cp:revision>778</cp:revision>
  <cp:lastPrinted>2010-02-25T14:58:49Z</cp:lastPrinted>
  <dcterms:created xsi:type="dcterms:W3CDTF">2010-04-29T19:10:14Z</dcterms:created>
  <dcterms:modified xsi:type="dcterms:W3CDTF">2012-04-06T23:17:21Z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