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2004000"/>
  <p:notesSz cx="7010400" cy="9296400"/>
  <p:defaultTextStyle>
    <a:defPPr>
      <a:defRPr lang="en-US"/>
    </a:defPPr>
    <a:lvl1pPr algn="l" rtl="0" fontAlgn="base">
      <a:spcBef>
        <a:spcPct val="0"/>
      </a:spcBef>
      <a:spcAft>
        <a:spcPct val="0"/>
      </a:spcAft>
      <a:defRPr sz="3200" kern="1200">
        <a:solidFill>
          <a:schemeClr val="tx1"/>
        </a:solidFill>
        <a:latin typeface="Helvetica" charset="0"/>
        <a:ea typeface="ＭＳ Ｐゴシック" charset="-128"/>
        <a:cs typeface="+mn-cs"/>
      </a:defRPr>
    </a:lvl1pPr>
    <a:lvl2pPr marL="457200" algn="l" rtl="0" fontAlgn="base">
      <a:spcBef>
        <a:spcPct val="0"/>
      </a:spcBef>
      <a:spcAft>
        <a:spcPct val="0"/>
      </a:spcAft>
      <a:defRPr sz="3200" kern="1200">
        <a:solidFill>
          <a:schemeClr val="tx1"/>
        </a:solidFill>
        <a:latin typeface="Helvetica" charset="0"/>
        <a:ea typeface="ＭＳ Ｐゴシック" charset="-128"/>
        <a:cs typeface="+mn-cs"/>
      </a:defRPr>
    </a:lvl2pPr>
    <a:lvl3pPr marL="914400" algn="l" rtl="0" fontAlgn="base">
      <a:spcBef>
        <a:spcPct val="0"/>
      </a:spcBef>
      <a:spcAft>
        <a:spcPct val="0"/>
      </a:spcAft>
      <a:defRPr sz="3200" kern="1200">
        <a:solidFill>
          <a:schemeClr val="tx1"/>
        </a:solidFill>
        <a:latin typeface="Helvetica" charset="0"/>
        <a:ea typeface="ＭＳ Ｐゴシック" charset="-128"/>
        <a:cs typeface="+mn-cs"/>
      </a:defRPr>
    </a:lvl3pPr>
    <a:lvl4pPr marL="1371600" algn="l" rtl="0" fontAlgn="base">
      <a:spcBef>
        <a:spcPct val="0"/>
      </a:spcBef>
      <a:spcAft>
        <a:spcPct val="0"/>
      </a:spcAft>
      <a:defRPr sz="3200" kern="1200">
        <a:solidFill>
          <a:schemeClr val="tx1"/>
        </a:solidFill>
        <a:latin typeface="Helvetica" charset="0"/>
        <a:ea typeface="ＭＳ Ｐゴシック" charset="-128"/>
        <a:cs typeface="+mn-cs"/>
      </a:defRPr>
    </a:lvl4pPr>
    <a:lvl5pPr marL="1828800" algn="l" rtl="0" fontAlgn="base">
      <a:spcBef>
        <a:spcPct val="0"/>
      </a:spcBef>
      <a:spcAft>
        <a:spcPct val="0"/>
      </a:spcAft>
      <a:defRPr sz="3200" kern="1200">
        <a:solidFill>
          <a:schemeClr val="tx1"/>
        </a:solidFill>
        <a:latin typeface="Helvetica" charset="0"/>
        <a:ea typeface="ＭＳ Ｐゴシック" charset="-128"/>
        <a:cs typeface="+mn-cs"/>
      </a:defRPr>
    </a:lvl5pPr>
    <a:lvl6pPr marL="2286000" algn="l" defTabSz="914400" rtl="0" eaLnBrk="1" latinLnBrk="0" hangingPunct="1">
      <a:defRPr sz="3200" kern="1200">
        <a:solidFill>
          <a:schemeClr val="tx1"/>
        </a:solidFill>
        <a:latin typeface="Helvetica" charset="0"/>
        <a:ea typeface="ＭＳ Ｐゴシック" charset="-128"/>
        <a:cs typeface="+mn-cs"/>
      </a:defRPr>
    </a:lvl6pPr>
    <a:lvl7pPr marL="2743200" algn="l" defTabSz="914400" rtl="0" eaLnBrk="1" latinLnBrk="0" hangingPunct="1">
      <a:defRPr sz="3200" kern="1200">
        <a:solidFill>
          <a:schemeClr val="tx1"/>
        </a:solidFill>
        <a:latin typeface="Helvetica" charset="0"/>
        <a:ea typeface="ＭＳ Ｐゴシック" charset="-128"/>
        <a:cs typeface="+mn-cs"/>
      </a:defRPr>
    </a:lvl7pPr>
    <a:lvl8pPr marL="3200400" algn="l" defTabSz="914400" rtl="0" eaLnBrk="1" latinLnBrk="0" hangingPunct="1">
      <a:defRPr sz="3200" kern="1200">
        <a:solidFill>
          <a:schemeClr val="tx1"/>
        </a:solidFill>
        <a:latin typeface="Helvetica" charset="0"/>
        <a:ea typeface="ＭＳ Ｐゴシック" charset="-128"/>
        <a:cs typeface="+mn-cs"/>
      </a:defRPr>
    </a:lvl8pPr>
    <a:lvl9pPr marL="3657600" algn="l" defTabSz="914400" rtl="0" eaLnBrk="1" latinLnBrk="0" hangingPunct="1">
      <a:defRPr sz="3200" kern="1200">
        <a:solidFill>
          <a:schemeClr val="tx1"/>
        </a:solidFill>
        <a:latin typeface="Helvetic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99"/>
    <a:srgbClr val="0033CC"/>
    <a:srgbClr val="0000CC"/>
    <a:srgbClr val="D9F1FF"/>
    <a:srgbClr val="CCECFF"/>
    <a:srgbClr val="FFBF61"/>
    <a:srgbClr val="E4FFC9"/>
    <a:srgbClr val="008000"/>
    <a:srgbClr val="E57595"/>
    <a:srgbClr val="72FF5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33" d="100"/>
          <a:sy n="33" d="100"/>
        </p:scale>
        <p:origin x="-102" y="-78"/>
      </p:cViewPr>
      <p:guideLst>
        <p:guide orient="horz" pos="697"/>
        <p:guide orient="horz" pos="19087"/>
        <p:guide orient="horz" pos="3625"/>
        <p:guide orient="horz" pos="2070"/>
        <p:guide pos="7439"/>
        <p:guide pos="8412"/>
        <p:guide pos="15311"/>
        <p:guide pos="24535"/>
        <p:guide pos="1150"/>
        <p:guide pos="16330"/>
        <p:guide pos="23563"/>
        <p:guide pos="30871"/>
      </p:guideLst>
    </p:cSldViewPr>
  </p:slideViewPr>
  <p:outlineViewPr>
    <p:cViewPr>
      <p:scale>
        <a:sx n="33" d="100"/>
        <a:sy n="33" d="100"/>
      </p:scale>
      <p:origin x="0" y="0"/>
    </p:cViewPr>
  </p:outlineViewPr>
  <p:notesTextViewPr>
    <p:cViewPr>
      <p:scale>
        <a:sx n="15" d="100"/>
        <a:sy n="15"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17718" tIns="8860" rIns="17718" bIns="8860" rtlCol="0"/>
          <a:lstStyle>
            <a:lvl1pPr algn="l">
              <a:defRPr sz="200">
                <a:latin typeface="Helvetica" pitchFamily="-111" charset="0"/>
                <a:ea typeface="+mn-ea"/>
                <a:cs typeface="+mn-cs"/>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wrap="square" lIns="17718" tIns="8860" rIns="17718" bIns="8860" numCol="1" anchor="t" anchorCtr="0" compatLnSpc="1">
            <a:prstTxWarp prst="textNoShape">
              <a:avLst/>
            </a:prstTxWarp>
          </a:bodyPr>
          <a:lstStyle>
            <a:lvl1pPr algn="r">
              <a:defRPr sz="200"/>
            </a:lvl1pPr>
          </a:lstStyle>
          <a:p>
            <a:fld id="{B3219733-04FE-4070-823C-758D3E3474EF}" type="datetime1">
              <a:rPr lang="en-US"/>
              <a:pPr/>
              <a:t>11/2/2011</a:t>
            </a:fld>
            <a:endParaRPr lang="en-US"/>
          </a:p>
        </p:txBody>
      </p:sp>
      <p:sp>
        <p:nvSpPr>
          <p:cNvPr id="4" name="Slide Image Placeholder 3"/>
          <p:cNvSpPr>
            <a:spLocks noGrp="1" noRot="1" noChangeAspect="1"/>
          </p:cNvSpPr>
          <p:nvPr>
            <p:ph type="sldImg" idx="2"/>
          </p:nvPr>
        </p:nvSpPr>
        <p:spPr>
          <a:xfrm>
            <a:off x="717550" y="696913"/>
            <a:ext cx="5575300" cy="3486150"/>
          </a:xfrm>
          <a:prstGeom prst="rect">
            <a:avLst/>
          </a:prstGeom>
          <a:noFill/>
          <a:ln w="12700">
            <a:solidFill>
              <a:prstClr val="black"/>
            </a:solidFill>
          </a:ln>
        </p:spPr>
        <p:txBody>
          <a:bodyPr vert="horz" lIns="17718" tIns="8860" rIns="17718" bIns="8860" rtlCol="0" anchor="ctr"/>
          <a:lstStyle/>
          <a:p>
            <a:pPr lvl="0"/>
            <a:endParaRPr lang="en-US" noProof="0" smtClean="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17718" tIns="8860" rIns="17718" bIns="886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17718" tIns="8860" rIns="17718" bIns="8860" rtlCol="0" anchor="b"/>
          <a:lstStyle>
            <a:lvl1pPr algn="l">
              <a:defRPr sz="200">
                <a:latin typeface="Helvetica" pitchFamily="-111"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wrap="square" lIns="17718" tIns="8860" rIns="17718" bIns="8860" numCol="1" anchor="b" anchorCtr="0" compatLnSpc="1">
            <a:prstTxWarp prst="textNoShape">
              <a:avLst/>
            </a:prstTxWarp>
          </a:bodyPr>
          <a:lstStyle>
            <a:lvl1pPr algn="r">
              <a:defRPr sz="200"/>
            </a:lvl1pPr>
          </a:lstStyle>
          <a:p>
            <a:fld id="{914F6316-73FE-48C9-BC96-65DF7CA7EDD2}"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olidFill>
                <a:srgbClr val="FF0000"/>
              </a:solidFill>
              <a:ea typeface="ＭＳ Ｐゴシック"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775F96C0-B05F-4F73-AE7C-740E18124F74}"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4" y="9942601"/>
            <a:ext cx="43526075" cy="6858882"/>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134983"/>
            <a:ext cx="35845750" cy="818003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C6FA9BB-D9BC-437B-96D8-D9A4D94EA72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E3C0DB5-B94A-4370-A0BD-8737B571BAF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4" y="2844492"/>
            <a:ext cx="10880725" cy="256035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2844492"/>
            <a:ext cx="32492950" cy="256035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F980713-9611-4726-97EB-F40B5CFEC5D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BF06424-0D38-4F53-9E5E-D0302E4C0AA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0565843"/>
            <a:ext cx="43526075" cy="63557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3564968"/>
            <a:ext cx="43526075" cy="7000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1E8780-A7E1-4EE1-803B-39DE3396A0E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4" y="9246527"/>
            <a:ext cx="21686837" cy="192014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9246527"/>
            <a:ext cx="21686838" cy="192014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CDCECC1-6408-4E61-BE3A-39CC0F355E0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9" y="1281024"/>
            <a:ext cx="46085125"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164476"/>
            <a:ext cx="22625050" cy="2984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149417"/>
            <a:ext cx="22625050" cy="184390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164476"/>
            <a:ext cx="22632988" cy="2984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149417"/>
            <a:ext cx="22632988" cy="184390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39567D9-226D-4F04-91A3-DCC2DC83924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AEC89D5-EF03-4C36-8D9C-CF1634D8BEE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FBA5B7D-29CC-4EF6-8D5E-5CA1FCED812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274851"/>
            <a:ext cx="16846550" cy="542197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274851"/>
            <a:ext cx="28625800" cy="27313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696825"/>
            <a:ext cx="16846550" cy="218916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6508E9F-462D-4BC4-BE3E-58096E7E651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6" y="22402492"/>
            <a:ext cx="30724475" cy="264539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6" y="2859927"/>
            <a:ext cx="30724475" cy="192014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6" y="25047885"/>
            <a:ext cx="30724475" cy="3755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6ABFDB0-6550-4C66-A105-365BB4BDC3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2844800"/>
            <a:ext cx="43526075" cy="5334000"/>
          </a:xfrm>
          <a:prstGeom prst="rect">
            <a:avLst/>
          </a:prstGeom>
          <a:noFill/>
          <a:ln w="9525">
            <a:noFill/>
            <a:miter lim="800000"/>
            <a:headEnd/>
            <a:tailEnd/>
          </a:ln>
        </p:spPr>
        <p:txBody>
          <a:bodyPr vert="horz" wrap="square" lIns="407557" tIns="203779" rIns="407557" bIns="20377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40163" y="9247188"/>
            <a:ext cx="43526075" cy="19200812"/>
          </a:xfrm>
          <a:prstGeom prst="rect">
            <a:avLst/>
          </a:prstGeom>
          <a:noFill/>
          <a:ln w="9525">
            <a:noFill/>
            <a:miter lim="800000"/>
            <a:headEnd/>
            <a:tailEnd/>
          </a:ln>
        </p:spPr>
        <p:txBody>
          <a:bodyPr vert="horz" wrap="square" lIns="407557" tIns="203779" rIns="407557" bIns="2037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40163" y="29159200"/>
            <a:ext cx="10668000"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defRPr sz="6200">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7495838" y="29159200"/>
            <a:ext cx="16214725"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a:defRPr sz="6200">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36698238" y="29159200"/>
            <a:ext cx="10668000"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a:defRPr sz="6200">
                <a:latin typeface="Times New Roman" charset="0"/>
              </a:defRPr>
            </a:lvl1pPr>
          </a:lstStyle>
          <a:p>
            <a:fld id="{D1C1F8E8-D151-436B-B5F2-BA4D368283D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13" rtl="0" eaLnBrk="0" fontAlgn="base" hangingPunct="0">
        <a:spcBef>
          <a:spcPct val="0"/>
        </a:spcBef>
        <a:spcAft>
          <a:spcPct val="0"/>
        </a:spcAft>
        <a:defRPr sz="19600">
          <a:solidFill>
            <a:schemeClr val="tx2"/>
          </a:solidFill>
          <a:latin typeface="+mj-lt"/>
          <a:ea typeface="ＭＳ Ｐゴシック" pitchFamily="-65" charset="-128"/>
          <a:cs typeface="ＭＳ Ｐゴシック" pitchFamily="-65" charset="-128"/>
        </a:defRPr>
      </a:lvl1pPr>
      <a:lvl2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2pPr>
      <a:lvl3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3pPr>
      <a:lvl4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4pPr>
      <a:lvl5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5pPr>
      <a:lvl6pPr marL="457200" algn="ctr" defTabSz="4075113" rtl="0" fontAlgn="base">
        <a:spcBef>
          <a:spcPct val="0"/>
        </a:spcBef>
        <a:spcAft>
          <a:spcPct val="0"/>
        </a:spcAft>
        <a:defRPr sz="19600">
          <a:solidFill>
            <a:schemeClr val="tx2"/>
          </a:solidFill>
          <a:latin typeface="Times New Roman" pitchFamily="-65" charset="0"/>
        </a:defRPr>
      </a:lvl6pPr>
      <a:lvl7pPr marL="914400" algn="ctr" defTabSz="4075113" rtl="0" fontAlgn="base">
        <a:spcBef>
          <a:spcPct val="0"/>
        </a:spcBef>
        <a:spcAft>
          <a:spcPct val="0"/>
        </a:spcAft>
        <a:defRPr sz="19600">
          <a:solidFill>
            <a:schemeClr val="tx2"/>
          </a:solidFill>
          <a:latin typeface="Times New Roman" pitchFamily="-65" charset="0"/>
        </a:defRPr>
      </a:lvl7pPr>
      <a:lvl8pPr marL="1371600" algn="ctr" defTabSz="4075113" rtl="0" fontAlgn="base">
        <a:spcBef>
          <a:spcPct val="0"/>
        </a:spcBef>
        <a:spcAft>
          <a:spcPct val="0"/>
        </a:spcAft>
        <a:defRPr sz="19600">
          <a:solidFill>
            <a:schemeClr val="tx2"/>
          </a:solidFill>
          <a:latin typeface="Times New Roman" pitchFamily="-65" charset="0"/>
        </a:defRPr>
      </a:lvl8pPr>
      <a:lvl9pPr marL="1828800" algn="ctr" defTabSz="4075113" rtl="0" fontAlgn="base">
        <a:spcBef>
          <a:spcPct val="0"/>
        </a:spcBef>
        <a:spcAft>
          <a:spcPct val="0"/>
        </a:spcAft>
        <a:defRPr sz="19600">
          <a:solidFill>
            <a:schemeClr val="tx2"/>
          </a:solidFill>
          <a:latin typeface="Times New Roman" pitchFamily="-65" charset="0"/>
        </a:defRPr>
      </a:lvl9pPr>
    </p:titleStyle>
    <p:bodyStyle>
      <a:lvl1pPr marL="1528763" indent="-1528763" algn="l" defTabSz="4075113" rtl="0" eaLnBrk="0" fontAlgn="base" hangingPunct="0">
        <a:spcBef>
          <a:spcPct val="20000"/>
        </a:spcBef>
        <a:spcAft>
          <a:spcPct val="0"/>
        </a:spcAft>
        <a:buChar char="•"/>
        <a:defRPr sz="14300">
          <a:solidFill>
            <a:schemeClr val="tx1"/>
          </a:solidFill>
          <a:latin typeface="+mn-lt"/>
          <a:ea typeface="ＭＳ Ｐゴシック" pitchFamily="-65"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ＭＳ Ｐゴシック" pitchFamily="-65"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ＭＳ Ｐゴシック" pitchFamily="-65"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ＭＳ Ｐゴシック" pitchFamily="-65"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ＭＳ Ｐゴシック" pitchFamily="-65"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slideLayout" Target="../slideLayouts/slideLayout7.xml"/><Relationship Id="rId16" Type="http://schemas.openxmlformats.org/officeDocument/2006/relationships/image" Target="../media/image13.png"/><Relationship Id="rId20" Type="http://schemas.openxmlformats.org/officeDocument/2006/relationships/image" Target="../media/image17.jpeg"/><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jpe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1"/>
          <p:cNvSpPr txBox="1">
            <a:spLocks noChangeArrowheads="1"/>
          </p:cNvSpPr>
          <p:nvPr/>
        </p:nvSpPr>
        <p:spPr bwMode="auto">
          <a:xfrm>
            <a:off x="13046075" y="5930900"/>
            <a:ext cx="25195213" cy="24469725"/>
          </a:xfrm>
          <a:prstGeom prst="rect">
            <a:avLst/>
          </a:prstGeom>
          <a:solidFill>
            <a:schemeClr val="bg1"/>
          </a:solidFill>
          <a:ln w="12700">
            <a:noFill/>
            <a:miter lim="800000"/>
            <a:headEnd/>
            <a:tailEnd/>
          </a:ln>
        </p:spPr>
        <p:txBody>
          <a:bodyPr lIns="457200" tIns="457200" rIns="457200" bIns="0"/>
          <a:lstStyle/>
          <a:p>
            <a:pPr algn="just">
              <a:tabLst>
                <a:tab pos="500063" algn="l"/>
              </a:tabLst>
            </a:pPr>
            <a:r>
              <a:rPr lang="en-US" sz="4800" b="1" dirty="0"/>
              <a:t>Results</a:t>
            </a:r>
          </a:p>
          <a:p>
            <a:pPr algn="just">
              <a:tabLst>
                <a:tab pos="500063" algn="l"/>
              </a:tabLst>
            </a:pPr>
            <a:r>
              <a:rPr lang="en-US" sz="2500" dirty="0"/>
              <a:t>Using elicitation responses, we identified a </a:t>
            </a:r>
            <a:r>
              <a:rPr lang="en-US" sz="2500" dirty="0" smtClean="0"/>
              <a:t>scope (Figure 2), </a:t>
            </a:r>
            <a:r>
              <a:rPr lang="en-US" sz="2500" dirty="0"/>
              <a:t>vision, and key ecological attributes for the conservation target (Antillean manatee), as well as create a conceptual diagram (Figure </a:t>
            </a:r>
            <a:r>
              <a:rPr lang="en-US" sz="2500" dirty="0" smtClean="0"/>
              <a:t>3). </a:t>
            </a:r>
            <a:r>
              <a:rPr lang="en-US" sz="2500" dirty="0"/>
              <a:t>We also identified threats to manatees and their habitat, as well as potential conservation strategies. </a:t>
            </a:r>
            <a:endParaRPr lang="en-US" sz="2500" dirty="0" smtClean="0"/>
          </a:p>
          <a:p>
            <a:pPr algn="just">
              <a:tabLst>
                <a:tab pos="500063" algn="l"/>
              </a:tabLst>
            </a:pPr>
            <a:endParaRPr lang="en-US" sz="2500" dirty="0"/>
          </a:p>
          <a:p>
            <a:pPr algn="just">
              <a:tabLst>
                <a:tab pos="500063" algn="l"/>
              </a:tabLst>
            </a:pPr>
            <a:endParaRPr lang="en-US" sz="2600" dirty="0"/>
          </a:p>
          <a:p>
            <a:pPr algn="just">
              <a:tabLst>
                <a:tab pos="500063" algn="l"/>
              </a:tabLst>
            </a:pPr>
            <a:endParaRPr lang="en-US" sz="2600" dirty="0"/>
          </a:p>
          <a:p>
            <a:pPr algn="just">
              <a:tabLst>
                <a:tab pos="500063" algn="l"/>
              </a:tabLst>
            </a:pPr>
            <a:endParaRPr lang="en-US" sz="2600" dirty="0"/>
          </a:p>
        </p:txBody>
      </p:sp>
      <p:sp>
        <p:nvSpPr>
          <p:cNvPr id="2052" name="Text Box 13"/>
          <p:cNvSpPr txBox="1">
            <a:spLocks noChangeArrowheads="1"/>
          </p:cNvSpPr>
          <p:nvPr/>
        </p:nvSpPr>
        <p:spPr bwMode="auto">
          <a:xfrm>
            <a:off x="38792150" y="5926138"/>
            <a:ext cx="11426825" cy="24485600"/>
          </a:xfrm>
          <a:prstGeom prst="rect">
            <a:avLst/>
          </a:prstGeom>
          <a:solidFill>
            <a:schemeClr val="bg1"/>
          </a:solidFill>
          <a:ln w="12700">
            <a:noFill/>
            <a:miter lim="800000"/>
            <a:headEnd/>
            <a:tailEnd/>
          </a:ln>
        </p:spPr>
        <p:txBody>
          <a:bodyPr lIns="457200" tIns="457200" rIns="457200" bIns="914400"/>
          <a:lstStyle/>
          <a:p>
            <a:pPr>
              <a:spcBef>
                <a:spcPts val="1438"/>
              </a:spcBef>
            </a:pPr>
            <a:r>
              <a:rPr lang="en-US" sz="4400" b="1" dirty="0" smtClean="0">
                <a:solidFill>
                  <a:srgbClr val="000000"/>
                </a:solidFill>
              </a:rPr>
              <a:t>Conclusions</a:t>
            </a:r>
          </a:p>
          <a:p>
            <a:pPr>
              <a:spcBef>
                <a:spcPts val="1438"/>
              </a:spcBef>
            </a:pPr>
            <a:endParaRPr lang="en-US" sz="4400" b="1" dirty="0">
              <a:solidFill>
                <a:srgbClr val="000000"/>
              </a:solidFill>
            </a:endParaRPr>
          </a:p>
          <a:p>
            <a:pPr>
              <a:spcBef>
                <a:spcPts val="1438"/>
              </a:spcBef>
            </a:pPr>
            <a:endParaRPr lang="en-US" sz="4400" b="1" dirty="0" smtClean="0">
              <a:solidFill>
                <a:srgbClr val="000000"/>
              </a:solidFill>
            </a:endParaRPr>
          </a:p>
          <a:p>
            <a:pPr>
              <a:spcBef>
                <a:spcPts val="1438"/>
              </a:spcBef>
            </a:pPr>
            <a:endParaRPr lang="en-US" sz="4400" b="1" dirty="0">
              <a:solidFill>
                <a:srgbClr val="000000"/>
              </a:solidFill>
            </a:endParaRPr>
          </a:p>
          <a:p>
            <a:pPr>
              <a:spcBef>
                <a:spcPts val="1438"/>
              </a:spcBef>
            </a:pPr>
            <a:endParaRPr lang="en-US" sz="4400" b="1" dirty="0" smtClean="0">
              <a:solidFill>
                <a:srgbClr val="000000"/>
              </a:solidFill>
            </a:endParaRPr>
          </a:p>
          <a:p>
            <a:pPr>
              <a:spcBef>
                <a:spcPts val="1438"/>
              </a:spcBef>
            </a:pPr>
            <a:endParaRPr lang="en-US" sz="4400" b="1" dirty="0">
              <a:solidFill>
                <a:srgbClr val="000000"/>
              </a:solidFill>
            </a:endParaRPr>
          </a:p>
          <a:p>
            <a:pPr>
              <a:spcBef>
                <a:spcPts val="1438"/>
              </a:spcBef>
            </a:pPr>
            <a:endParaRPr lang="en-US" sz="4400" b="1" dirty="0" smtClean="0">
              <a:solidFill>
                <a:srgbClr val="000000"/>
              </a:solidFill>
            </a:endParaRPr>
          </a:p>
          <a:p>
            <a:pPr>
              <a:spcBef>
                <a:spcPts val="1438"/>
              </a:spcBef>
            </a:pPr>
            <a:endParaRPr lang="en-US" sz="4400" b="1" dirty="0">
              <a:solidFill>
                <a:srgbClr val="000000"/>
              </a:solidFill>
            </a:endParaRPr>
          </a:p>
          <a:p>
            <a:pPr>
              <a:spcBef>
                <a:spcPts val="1438"/>
              </a:spcBef>
            </a:pPr>
            <a:endParaRPr lang="en-US" sz="4400" b="1" dirty="0" smtClean="0">
              <a:solidFill>
                <a:srgbClr val="000000"/>
              </a:solidFill>
            </a:endParaRPr>
          </a:p>
          <a:p>
            <a:pPr>
              <a:spcBef>
                <a:spcPts val="1438"/>
              </a:spcBef>
            </a:pPr>
            <a:endParaRPr lang="en-US" sz="4400" b="1" dirty="0">
              <a:solidFill>
                <a:srgbClr val="000000"/>
              </a:solidFill>
            </a:endParaRPr>
          </a:p>
          <a:p>
            <a:pPr>
              <a:spcBef>
                <a:spcPts val="1438"/>
              </a:spcBef>
            </a:pPr>
            <a:endParaRPr lang="en-US" sz="4400" b="1" dirty="0" smtClean="0">
              <a:solidFill>
                <a:srgbClr val="000000"/>
              </a:solidFill>
            </a:endParaRPr>
          </a:p>
          <a:p>
            <a:pPr>
              <a:spcBef>
                <a:spcPts val="1438"/>
              </a:spcBef>
            </a:pPr>
            <a:endParaRPr lang="en-US" sz="2000" b="1" dirty="0">
              <a:solidFill>
                <a:srgbClr val="000000"/>
              </a:solidFill>
            </a:endParaRPr>
          </a:p>
          <a:p>
            <a:pPr marL="228600" indent="-228600" algn="just">
              <a:spcAft>
                <a:spcPts val="1200"/>
              </a:spcAft>
              <a:buFont typeface="Arial" charset="0"/>
              <a:buChar char="•"/>
            </a:pPr>
            <a:r>
              <a:rPr lang="en-US" sz="2600" dirty="0">
                <a:cs typeface="Helvetica" charset="0"/>
              </a:rPr>
              <a:t>Our model represents experts’ hypotheses regarding manatee requirements and </a:t>
            </a:r>
            <a:r>
              <a:rPr lang="en-US" sz="2600" dirty="0" smtClean="0">
                <a:cs typeface="Helvetica" charset="0"/>
              </a:rPr>
              <a:t>threats.</a:t>
            </a:r>
          </a:p>
          <a:p>
            <a:pPr marL="228600" indent="-228600" algn="just">
              <a:spcAft>
                <a:spcPts val="1200"/>
              </a:spcAft>
              <a:buFont typeface="Arial" charset="0"/>
              <a:buChar char="•"/>
            </a:pPr>
            <a:r>
              <a:rPr lang="en-US" sz="2600" dirty="0" smtClean="0">
                <a:cs typeface="Helvetica" charset="0"/>
              </a:rPr>
              <a:t>This </a:t>
            </a:r>
            <a:r>
              <a:rPr lang="en-US" sz="2600" dirty="0">
                <a:cs typeface="Helvetica" charset="0"/>
              </a:rPr>
              <a:t>regional valuation approach clearly articulates assumptions about manatee ecology and anthropogenic threats. </a:t>
            </a:r>
            <a:endParaRPr lang="en-US" sz="2600" dirty="0" smtClean="0">
              <a:cs typeface="Helvetica" charset="0"/>
            </a:endParaRPr>
          </a:p>
          <a:p>
            <a:pPr marL="228600" indent="-228600" algn="just">
              <a:buFont typeface="Arial" charset="0"/>
              <a:buChar char="•"/>
            </a:pPr>
            <a:r>
              <a:rPr lang="en-US" sz="2600" dirty="0" smtClean="0">
                <a:cs typeface="Helvetica" charset="0"/>
              </a:rPr>
              <a:t>Potential MPA regions or those areas with </a:t>
            </a:r>
            <a:r>
              <a:rPr lang="en-US" sz="2600" dirty="0">
                <a:cs typeface="Helvetica" charset="0"/>
              </a:rPr>
              <a:t>the greatest potential to reduce take and offer habitat resources necessary to attract and support </a:t>
            </a:r>
            <a:r>
              <a:rPr lang="en-US" sz="2600" dirty="0" smtClean="0">
                <a:cs typeface="Helvetica" charset="0"/>
              </a:rPr>
              <a:t>manatees</a:t>
            </a:r>
            <a:r>
              <a:rPr lang="en-US" sz="2600" dirty="0">
                <a:cs typeface="Helvetica" charset="0"/>
              </a:rPr>
              <a:t>.</a:t>
            </a:r>
          </a:p>
          <a:p>
            <a:pPr>
              <a:spcBef>
                <a:spcPct val="50000"/>
              </a:spcBef>
            </a:pPr>
            <a:r>
              <a:rPr lang="en-US" sz="4400" b="1" dirty="0">
                <a:solidFill>
                  <a:srgbClr val="000000"/>
                </a:solidFill>
              </a:rPr>
              <a:t>Recommendations</a:t>
            </a:r>
          </a:p>
          <a:p>
            <a:pPr marL="228600" indent="-228600" algn="just">
              <a:spcBef>
                <a:spcPts val="0"/>
              </a:spcBef>
              <a:spcAft>
                <a:spcPts val="1200"/>
              </a:spcAft>
              <a:buFont typeface="Arial" charset="0"/>
              <a:buChar char="•"/>
            </a:pPr>
            <a:r>
              <a:rPr lang="en-US" sz="2600" dirty="0"/>
              <a:t>Spatial data </a:t>
            </a:r>
            <a:r>
              <a:rPr lang="en-US" sz="2600" dirty="0" smtClean="0"/>
              <a:t>were </a:t>
            </a:r>
            <a:r>
              <a:rPr lang="en-US" sz="2600" dirty="0"/>
              <a:t>limited when translating knowledge to a spatial model framework. </a:t>
            </a:r>
            <a:r>
              <a:rPr lang="en-US" sz="2600" dirty="0" smtClean="0"/>
              <a:t>Weaknesses </a:t>
            </a:r>
            <a:r>
              <a:rPr lang="en-US" sz="2600" dirty="0"/>
              <a:t>within the spatial data resources </a:t>
            </a:r>
            <a:r>
              <a:rPr lang="en-US" sz="2600" dirty="0" smtClean="0"/>
              <a:t>likely </a:t>
            </a:r>
            <a:r>
              <a:rPr lang="en-US" sz="2600" dirty="0"/>
              <a:t>introduced error at specific locations around Puerto Rico.  N</a:t>
            </a:r>
            <a:r>
              <a:rPr lang="en-US" sz="2600" dirty="0">
                <a:solidFill>
                  <a:srgbClr val="000000"/>
                </a:solidFill>
              </a:rPr>
              <a:t>ext steps should include site visits to validate resource </a:t>
            </a:r>
            <a:r>
              <a:rPr lang="en-US" sz="2600" dirty="0" smtClean="0">
                <a:solidFill>
                  <a:srgbClr val="000000"/>
                </a:solidFill>
              </a:rPr>
              <a:t>presence </a:t>
            </a:r>
            <a:r>
              <a:rPr lang="en-US" sz="2600" dirty="0">
                <a:solidFill>
                  <a:srgbClr val="000000"/>
                </a:solidFill>
              </a:rPr>
              <a:t>and quality, as well as </a:t>
            </a:r>
            <a:r>
              <a:rPr lang="en-US" sz="2600" dirty="0" smtClean="0">
                <a:solidFill>
                  <a:srgbClr val="000000"/>
                </a:solidFill>
              </a:rPr>
              <a:t>assess </a:t>
            </a:r>
            <a:r>
              <a:rPr lang="en-US" sz="2600" dirty="0">
                <a:solidFill>
                  <a:srgbClr val="000000"/>
                </a:solidFill>
              </a:rPr>
              <a:t>local threats and the political, social, and economic feasibility of each </a:t>
            </a:r>
            <a:r>
              <a:rPr lang="en-US" sz="2600" dirty="0" smtClean="0">
                <a:solidFill>
                  <a:srgbClr val="000000"/>
                </a:solidFill>
              </a:rPr>
              <a:t>site.</a:t>
            </a:r>
          </a:p>
          <a:p>
            <a:pPr marL="228600" indent="-228600" algn="just">
              <a:spcBef>
                <a:spcPts val="0"/>
              </a:spcBef>
              <a:spcAft>
                <a:spcPts val="1200"/>
              </a:spcAft>
              <a:buFont typeface="Arial" charset="0"/>
              <a:buChar char="•"/>
            </a:pPr>
            <a:r>
              <a:rPr lang="en-US" sz="2600" dirty="0" smtClean="0"/>
              <a:t>MPA </a:t>
            </a:r>
            <a:r>
              <a:rPr lang="en-US" sz="2600" dirty="0"/>
              <a:t>success </a:t>
            </a:r>
            <a:r>
              <a:rPr lang="en-US" sz="2600" dirty="0" smtClean="0"/>
              <a:t>can </a:t>
            </a:r>
            <a:r>
              <a:rPr lang="en-US" sz="2600" dirty="0"/>
              <a:t>be measured in terms of positive changes in watercraft activity (boater behavior</a:t>
            </a:r>
            <a:r>
              <a:rPr lang="en-US" sz="2600" dirty="0" smtClean="0"/>
              <a:t>) and demographic parameters of manatees. As </a:t>
            </a:r>
            <a:r>
              <a:rPr lang="en-US" sz="2600" dirty="0"/>
              <a:t>shown in the conceptual </a:t>
            </a:r>
            <a:r>
              <a:rPr lang="en-US" sz="2600" dirty="0" smtClean="0"/>
              <a:t>diagram (Figure 2), </a:t>
            </a:r>
            <a:r>
              <a:rPr lang="en-US" sz="2600" dirty="0"/>
              <a:t>experts </a:t>
            </a:r>
            <a:r>
              <a:rPr lang="en-US" sz="2600" dirty="0" smtClean="0"/>
              <a:t>identified </a:t>
            </a:r>
            <a:r>
              <a:rPr lang="en-US" sz="2600" dirty="0"/>
              <a:t>multiple threats to manatees, not all of which can be addressed by </a:t>
            </a:r>
            <a:r>
              <a:rPr lang="en-US" sz="2600" dirty="0" smtClean="0"/>
              <a:t>MPAs.</a:t>
            </a:r>
          </a:p>
          <a:p>
            <a:pPr marL="228600" indent="-228600" algn="just">
              <a:spcBef>
                <a:spcPts val="0"/>
              </a:spcBef>
              <a:buFont typeface="Arial" charset="0"/>
              <a:buChar char="•"/>
            </a:pPr>
            <a:r>
              <a:rPr lang="en-US" sz="2600" dirty="0" smtClean="0"/>
              <a:t>MPAs </a:t>
            </a:r>
            <a:r>
              <a:rPr lang="en-US" sz="2600" dirty="0"/>
              <a:t>should be one of several, coordinated recovery strategies recommended in the revised Recovery Plan and shown in the conceptual diagram. </a:t>
            </a:r>
          </a:p>
          <a:p>
            <a:pPr>
              <a:spcBef>
                <a:spcPct val="50000"/>
              </a:spcBef>
            </a:pPr>
            <a:r>
              <a:rPr lang="en-US" sz="4400" b="1" dirty="0">
                <a:solidFill>
                  <a:srgbClr val="000000"/>
                </a:solidFill>
              </a:rPr>
              <a:t>Acknowledgments</a:t>
            </a:r>
          </a:p>
          <a:p>
            <a:pPr>
              <a:spcBef>
                <a:spcPts val="0"/>
              </a:spcBef>
            </a:pPr>
            <a:r>
              <a:rPr lang="en-US" sz="2600" dirty="0"/>
              <a:t>We thank the USGS </a:t>
            </a:r>
            <a:r>
              <a:rPr lang="en-US" sz="2600" dirty="0" err="1"/>
              <a:t>Sirenia</a:t>
            </a:r>
            <a:r>
              <a:rPr lang="en-US" sz="2600" dirty="0"/>
              <a:t> Project, the </a:t>
            </a:r>
            <a:r>
              <a:rPr lang="en-US" sz="2600" dirty="0" smtClean="0"/>
              <a:t>USFWS Caribbean </a:t>
            </a:r>
            <a:r>
              <a:rPr lang="en-US" sz="2600" dirty="0"/>
              <a:t>Field Office, Puerto Rico Department of Natural and Environmental Resources , and the Caribbean Stranding Network. </a:t>
            </a:r>
          </a:p>
          <a:p>
            <a:pPr algn="just">
              <a:spcBef>
                <a:spcPct val="50000"/>
              </a:spcBef>
              <a:buFont typeface="Arial" charset="0"/>
              <a:buChar char="•"/>
            </a:pPr>
            <a:endParaRPr lang="en-US" sz="2600" dirty="0"/>
          </a:p>
          <a:p>
            <a:pPr>
              <a:spcBef>
                <a:spcPct val="50000"/>
              </a:spcBef>
            </a:pPr>
            <a:endParaRPr lang="en-US" sz="2600" dirty="0">
              <a:solidFill>
                <a:srgbClr val="000000"/>
              </a:solidFill>
            </a:endParaRPr>
          </a:p>
          <a:p>
            <a:endParaRPr lang="en-US" sz="2800" dirty="0">
              <a:latin typeface="Times New Roman" charset="0"/>
            </a:endParaRPr>
          </a:p>
        </p:txBody>
      </p:sp>
      <p:sp>
        <p:nvSpPr>
          <p:cNvPr id="14340" name="Text Box 14"/>
          <p:cNvSpPr txBox="1">
            <a:spLocks noChangeArrowheads="1"/>
          </p:cNvSpPr>
          <p:nvPr/>
        </p:nvSpPr>
        <p:spPr bwMode="auto">
          <a:xfrm>
            <a:off x="1804988" y="2465388"/>
            <a:ext cx="47701200" cy="3370153"/>
          </a:xfrm>
          <a:prstGeom prst="rect">
            <a:avLst/>
          </a:prstGeom>
          <a:noFill/>
          <a:ln w="12700">
            <a:noFill/>
            <a:miter lim="800000"/>
            <a:headEnd/>
            <a:tailEnd/>
          </a:ln>
        </p:spPr>
        <p:txBody>
          <a:bodyPr lIns="274320" tIns="274320" rIns="274320" bIns="274320">
            <a:spAutoFit/>
          </a:bodyPr>
          <a:lstStyle/>
          <a:p>
            <a:pPr algn="ctr">
              <a:spcBef>
                <a:spcPct val="50000"/>
              </a:spcBef>
              <a:spcAft>
                <a:spcPts val="1800"/>
              </a:spcAft>
            </a:pPr>
            <a:r>
              <a:rPr lang="en-US" sz="6000" b="1" dirty="0"/>
              <a:t>Louise </a:t>
            </a:r>
            <a:r>
              <a:rPr lang="en-US" sz="6000" b="1" dirty="0" smtClean="0"/>
              <a:t>Alexander</a:t>
            </a:r>
            <a:r>
              <a:rPr lang="en-US" sz="6000" b="1" baseline="30000" dirty="0" smtClean="0"/>
              <a:t>1</a:t>
            </a:r>
            <a:r>
              <a:rPr lang="en-US" sz="6000" b="1" dirty="0" smtClean="0"/>
              <a:t>, </a:t>
            </a:r>
            <a:r>
              <a:rPr lang="en-US" sz="6000" b="1" dirty="0"/>
              <a:t>C. Ashton </a:t>
            </a:r>
            <a:r>
              <a:rPr lang="en-US" sz="6000" b="1" dirty="0" smtClean="0"/>
              <a:t>Drew</a:t>
            </a:r>
            <a:r>
              <a:rPr lang="en-US" sz="6000" b="1" baseline="30000" dirty="0" smtClean="0"/>
              <a:t>1</a:t>
            </a:r>
            <a:r>
              <a:rPr lang="en-US" sz="6000" b="1" dirty="0" smtClean="0"/>
              <a:t>, </a:t>
            </a:r>
            <a:r>
              <a:rPr lang="en-US" sz="6000" b="1" dirty="0"/>
              <a:t>and Jaime </a:t>
            </a:r>
            <a:r>
              <a:rPr lang="en-US" sz="6000" b="1" dirty="0" smtClean="0"/>
              <a:t>Collazo</a:t>
            </a:r>
            <a:r>
              <a:rPr lang="en-US" sz="6000" b="1" baseline="30000" dirty="0" smtClean="0"/>
              <a:t>2</a:t>
            </a:r>
            <a:endParaRPr lang="en-US" sz="6000" b="1" baseline="30000" dirty="0"/>
          </a:p>
          <a:p>
            <a:pPr algn="ctr">
              <a:spcBef>
                <a:spcPts val="0"/>
              </a:spcBef>
            </a:pPr>
            <a:r>
              <a:rPr lang="en-US" sz="5400" baseline="30000" dirty="0" smtClean="0"/>
              <a:t>1</a:t>
            </a:r>
            <a:r>
              <a:rPr lang="en-US" sz="5400" dirty="0" smtClean="0"/>
              <a:t>Environmental </a:t>
            </a:r>
            <a:r>
              <a:rPr lang="en-US" sz="5400" dirty="0"/>
              <a:t>Decision Analysis Team,</a:t>
            </a:r>
            <a:r>
              <a:rPr lang="en-US" sz="5400" b="1" dirty="0"/>
              <a:t> </a:t>
            </a:r>
            <a:r>
              <a:rPr lang="en-US" sz="5400" dirty="0"/>
              <a:t>Department of Biology, NC State University, Raleigh, North Carolina, </a:t>
            </a:r>
            <a:r>
              <a:rPr lang="en-US" sz="5400" dirty="0" smtClean="0"/>
              <a:t>USA</a:t>
            </a:r>
          </a:p>
          <a:p>
            <a:pPr algn="ctr">
              <a:spcBef>
                <a:spcPts val="0"/>
              </a:spcBef>
            </a:pPr>
            <a:r>
              <a:rPr lang="en-US" sz="5400" dirty="0" smtClean="0"/>
              <a:t> </a:t>
            </a:r>
            <a:r>
              <a:rPr lang="en-US" sz="5400" baseline="30000" dirty="0"/>
              <a:t>2</a:t>
            </a:r>
            <a:r>
              <a:rPr lang="en-US" sz="5400" dirty="0"/>
              <a:t>USGS North Carolina Cooperative Fish and Wildlife Research Unit, Department of Biology, </a:t>
            </a:r>
            <a:r>
              <a:rPr lang="en-US" sz="5400" dirty="0" smtClean="0"/>
              <a:t>NC State </a:t>
            </a:r>
            <a:r>
              <a:rPr lang="en-US" sz="5400" dirty="0"/>
              <a:t>University</a:t>
            </a:r>
            <a:r>
              <a:rPr lang="en-US" sz="5400" dirty="0" smtClean="0"/>
              <a:t>, Raleigh, North Carolina, USA  </a:t>
            </a:r>
            <a:endParaRPr lang="en-US" sz="5400" dirty="0"/>
          </a:p>
        </p:txBody>
      </p:sp>
      <p:sp>
        <p:nvSpPr>
          <p:cNvPr id="14379" name="Rectangle 180"/>
          <p:cNvSpPr>
            <a:spLocks noChangeArrowheads="1"/>
          </p:cNvSpPr>
          <p:nvPr/>
        </p:nvSpPr>
        <p:spPr bwMode="auto">
          <a:xfrm>
            <a:off x="4660900" y="1100138"/>
            <a:ext cx="42051288" cy="1322387"/>
          </a:xfrm>
          <a:prstGeom prst="rect">
            <a:avLst/>
          </a:prstGeom>
          <a:noFill/>
          <a:ln w="9525">
            <a:noFill/>
            <a:miter lim="800000"/>
            <a:headEnd/>
            <a:tailEnd/>
          </a:ln>
        </p:spPr>
        <p:txBody>
          <a:bodyPr wrap="none">
            <a:spAutoFit/>
          </a:bodyPr>
          <a:lstStyle/>
          <a:p>
            <a:pPr algn="ctr">
              <a:defRPr/>
            </a:pPr>
            <a:r>
              <a:rPr lang="en-US" sz="8000" dirty="0">
                <a:ln w="3175">
                  <a:noFill/>
                </a:ln>
                <a:effectLst>
                  <a:outerShdw blurRad="50800" dist="38100" algn="l" rotWithShape="0">
                    <a:prstClr val="black">
                      <a:alpha val="40000"/>
                    </a:prstClr>
                  </a:outerShdw>
                </a:effectLst>
              </a:rPr>
              <a:t>A structured approach to designing protection areas for the Antillean manatee in Puerto Rico</a:t>
            </a:r>
          </a:p>
        </p:txBody>
      </p:sp>
      <p:sp>
        <p:nvSpPr>
          <p:cNvPr id="65" name="Rectangle 64"/>
          <p:cNvSpPr>
            <a:spLocks noChangeArrowheads="1"/>
          </p:cNvSpPr>
          <p:nvPr/>
        </p:nvSpPr>
        <p:spPr bwMode="auto">
          <a:xfrm>
            <a:off x="-38100" y="30784800"/>
            <a:ext cx="51206400" cy="1219200"/>
          </a:xfrm>
          <a:prstGeom prst="rect">
            <a:avLst/>
          </a:prstGeom>
          <a:gradFill rotWithShape="1">
            <a:gsLst>
              <a:gs pos="0">
                <a:srgbClr val="DDDDDD"/>
              </a:gs>
              <a:gs pos="100000">
                <a:srgbClr val="EFEFEF"/>
              </a:gs>
            </a:gsLst>
            <a:lin ang="16200000"/>
          </a:gradFill>
          <a:ln w="9525">
            <a:solidFill>
              <a:srgbClr val="D8D8D8"/>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mn-ea"/>
            </a:endParaRPr>
          </a:p>
        </p:txBody>
      </p:sp>
      <p:sp>
        <p:nvSpPr>
          <p:cNvPr id="14346" name="Text Box 7"/>
          <p:cNvSpPr txBox="1">
            <a:spLocks noChangeArrowheads="1"/>
          </p:cNvSpPr>
          <p:nvPr/>
        </p:nvSpPr>
        <p:spPr bwMode="auto">
          <a:xfrm>
            <a:off x="897617" y="5850392"/>
            <a:ext cx="11422063" cy="24469725"/>
          </a:xfrm>
          <a:prstGeom prst="rect">
            <a:avLst/>
          </a:prstGeom>
          <a:solidFill>
            <a:schemeClr val="bg1"/>
          </a:solidFill>
          <a:ln w="12700">
            <a:noFill/>
            <a:miter lim="800000"/>
            <a:headEnd/>
            <a:tailEnd/>
          </a:ln>
        </p:spPr>
        <p:txBody>
          <a:bodyPr lIns="457200" tIns="457200" rIns="457200" bIns="457200"/>
          <a:lstStyle/>
          <a:p>
            <a:pPr algn="just">
              <a:spcBef>
                <a:spcPct val="50000"/>
              </a:spcBef>
              <a:tabLst>
                <a:tab pos="500063" algn="l"/>
              </a:tabLst>
            </a:pPr>
            <a:r>
              <a:rPr lang="en-US" sz="4800" b="1" dirty="0"/>
              <a:t>Introduction</a:t>
            </a:r>
          </a:p>
          <a:p>
            <a:pPr marL="228600" indent="-228600" algn="just">
              <a:spcAft>
                <a:spcPts val="1200"/>
              </a:spcAft>
              <a:buSzPct val="120000"/>
              <a:buFont typeface="Arial" pitchFamily="34" charset="0"/>
              <a:buChar char="•"/>
              <a:tabLst>
                <a:tab pos="500063" algn="l"/>
              </a:tabLst>
            </a:pPr>
            <a:r>
              <a:rPr lang="en-US" sz="2600" dirty="0"/>
              <a:t>Little was known about the Antillean manatees (</a:t>
            </a:r>
            <a:r>
              <a:rPr lang="en-US" sz="2600" i="1" dirty="0"/>
              <a:t>Trichechus manatus </a:t>
            </a:r>
            <a:r>
              <a:rPr lang="en-US" sz="2600" i="1" dirty="0" err="1"/>
              <a:t>manatus</a:t>
            </a:r>
            <a:r>
              <a:rPr lang="en-US" sz="2600" dirty="0"/>
              <a:t>) occurring in Puerto Rico when listed as a federally endangered species in 1986. </a:t>
            </a:r>
          </a:p>
          <a:p>
            <a:pPr marL="228600" indent="-228600" algn="just">
              <a:spcBef>
                <a:spcPts val="0"/>
              </a:spcBef>
              <a:spcAft>
                <a:spcPts val="1200"/>
              </a:spcAft>
              <a:buSzPct val="120000"/>
              <a:buFont typeface="Arial" pitchFamily="34" charset="0"/>
              <a:buChar char="•"/>
              <a:tabLst>
                <a:tab pos="500063" algn="l"/>
              </a:tabLst>
            </a:pPr>
            <a:r>
              <a:rPr lang="en-US" sz="2600" dirty="0"/>
              <a:t>The efforts of the US Fish and Wildlife Service and the Puerto Rico Department of Natural and Environmental Resources to implement various recovery activities have provided new data and insights regarding the manatee population of Puerto Rico. </a:t>
            </a:r>
          </a:p>
          <a:p>
            <a:pPr marL="228600" indent="-228600" algn="just">
              <a:spcBef>
                <a:spcPts val="0"/>
              </a:spcBef>
              <a:spcAft>
                <a:spcPts val="1200"/>
              </a:spcAft>
              <a:buSzPct val="120000"/>
              <a:buFont typeface="Arial" pitchFamily="34" charset="0"/>
              <a:buChar char="•"/>
              <a:tabLst>
                <a:tab pos="500063" algn="l"/>
              </a:tabLst>
            </a:pPr>
            <a:r>
              <a:rPr lang="en-US" sz="2600" dirty="0"/>
              <a:t>We used the Open Standards for the Practice of Conservation framework to organize new data and to elicit expert knowledge for the purposes updating the recovery plan and to assist in the design of manatee protected areas. </a:t>
            </a:r>
          </a:p>
          <a:p>
            <a:pPr algn="just">
              <a:spcBef>
                <a:spcPct val="50000"/>
              </a:spcBef>
              <a:tabLst>
                <a:tab pos="500063" algn="l"/>
              </a:tabLst>
            </a:pPr>
            <a:r>
              <a:rPr lang="en-US" sz="4400" b="1" dirty="0">
                <a:solidFill>
                  <a:srgbClr val="000000"/>
                </a:solidFill>
              </a:rPr>
              <a:t>Methods</a:t>
            </a:r>
          </a:p>
          <a:p>
            <a:pPr algn="just">
              <a:tabLst>
                <a:tab pos="500063" algn="l"/>
              </a:tabLst>
            </a:pPr>
            <a:r>
              <a:rPr lang="en-US" sz="2600" dirty="0" smtClean="0">
                <a:sym typeface="Symbol" charset="2"/>
              </a:rPr>
              <a:t>1. Review </a:t>
            </a:r>
            <a:r>
              <a:rPr lang="en-US" sz="2600" dirty="0">
                <a:sym typeface="Symbol" charset="2"/>
              </a:rPr>
              <a:t>of literature and data </a:t>
            </a:r>
            <a:r>
              <a:rPr lang="en-US" sz="2600" dirty="0" smtClean="0">
                <a:sym typeface="Symbol" charset="2"/>
              </a:rPr>
              <a:t>(aerial </a:t>
            </a:r>
            <a:r>
              <a:rPr lang="en-US" sz="2600" dirty="0">
                <a:sym typeface="Symbol" charset="2"/>
              </a:rPr>
              <a:t>survey counts of manatees, coastal bathymetry and benthic habitat, reports of manatee strandings, freshwater </a:t>
            </a:r>
            <a:r>
              <a:rPr lang="en-US" sz="2600" dirty="0" smtClean="0">
                <a:sym typeface="Symbol" charset="2"/>
              </a:rPr>
              <a:t>sources, </a:t>
            </a:r>
            <a:r>
              <a:rPr lang="en-US" sz="2600" dirty="0">
                <a:sym typeface="Symbol" charset="2"/>
              </a:rPr>
              <a:t>and presence of boating </a:t>
            </a:r>
            <a:r>
              <a:rPr lang="en-US" sz="2600" dirty="0" smtClean="0">
                <a:sym typeface="Symbol" charset="2"/>
              </a:rPr>
              <a:t>activity).</a:t>
            </a:r>
            <a:endParaRPr lang="en-US" sz="2600" dirty="0">
              <a:sym typeface="Symbol" charset="2"/>
            </a:endParaRPr>
          </a:p>
          <a:p>
            <a:pPr algn="just">
              <a:tabLst>
                <a:tab pos="500063" algn="l"/>
              </a:tabLst>
            </a:pPr>
            <a:endParaRPr lang="en-US" sz="2800" b="1" dirty="0"/>
          </a:p>
          <a:p>
            <a:pPr algn="just">
              <a:tabLst>
                <a:tab pos="500063" algn="l"/>
              </a:tabLst>
            </a:pPr>
            <a:r>
              <a:rPr lang="en-US" sz="2600" dirty="0" smtClean="0"/>
              <a:t>2. We </a:t>
            </a:r>
            <a:r>
              <a:rPr lang="en-US" sz="2600" dirty="0"/>
              <a:t>used the Open Standards to develop elicitation questions to guide data collection during two workshops and to administer surveys to identify threats to manatees and their habitat as well as potential strategies to alleviate those threats. </a:t>
            </a:r>
          </a:p>
          <a:p>
            <a:pPr algn="just">
              <a:tabLst>
                <a:tab pos="500063" algn="l"/>
              </a:tabLst>
            </a:pPr>
            <a:endParaRPr lang="en-US" sz="2600" dirty="0"/>
          </a:p>
          <a:p>
            <a:pPr algn="just">
              <a:tabLst>
                <a:tab pos="500063" algn="l"/>
              </a:tabLst>
            </a:pPr>
            <a:endParaRPr lang="en-US" sz="2600" dirty="0"/>
          </a:p>
          <a:p>
            <a:pPr algn="just">
              <a:tabLst>
                <a:tab pos="500063" algn="l"/>
              </a:tabLst>
            </a:pPr>
            <a:endParaRPr lang="en-US" sz="2400" dirty="0"/>
          </a:p>
          <a:p>
            <a:pPr>
              <a:spcBef>
                <a:spcPct val="10000"/>
              </a:spcBef>
              <a:tabLst>
                <a:tab pos="500063" algn="l"/>
              </a:tabLst>
            </a:pPr>
            <a:endParaRPr lang="en-US" sz="2800" dirty="0" smtClean="0">
              <a:latin typeface="Times New Roman" charset="0"/>
            </a:endParaRPr>
          </a:p>
          <a:p>
            <a:pPr>
              <a:spcBef>
                <a:spcPct val="10000"/>
              </a:spcBef>
              <a:tabLst>
                <a:tab pos="500063" algn="l"/>
              </a:tabLst>
            </a:pPr>
            <a:endParaRPr lang="en-US" sz="2800" dirty="0">
              <a:latin typeface="Times New Roman" charset="0"/>
            </a:endParaRPr>
          </a:p>
          <a:p>
            <a:pPr>
              <a:spcBef>
                <a:spcPct val="10000"/>
              </a:spcBef>
              <a:tabLst>
                <a:tab pos="500063" algn="l"/>
              </a:tabLst>
            </a:pPr>
            <a:endParaRPr lang="en-US" sz="2800" dirty="0" smtClean="0">
              <a:latin typeface="Times New Roman" charset="0"/>
            </a:endParaRPr>
          </a:p>
          <a:p>
            <a:pPr>
              <a:spcBef>
                <a:spcPct val="10000"/>
              </a:spcBef>
              <a:tabLst>
                <a:tab pos="500063" algn="l"/>
              </a:tabLst>
            </a:pPr>
            <a:endParaRPr lang="en-US" sz="2800" dirty="0">
              <a:latin typeface="Times New Roman" charset="0"/>
            </a:endParaRPr>
          </a:p>
          <a:p>
            <a:pPr>
              <a:spcBef>
                <a:spcPct val="10000"/>
              </a:spcBef>
              <a:tabLst>
                <a:tab pos="500063" algn="l"/>
              </a:tabLst>
            </a:pPr>
            <a:endParaRPr lang="en-US" sz="2800" dirty="0" smtClean="0">
              <a:latin typeface="Times New Roman" charset="0"/>
            </a:endParaRPr>
          </a:p>
          <a:p>
            <a:pPr>
              <a:spcBef>
                <a:spcPct val="10000"/>
              </a:spcBef>
              <a:tabLst>
                <a:tab pos="500063" algn="l"/>
              </a:tabLst>
            </a:pPr>
            <a:endParaRPr lang="en-US" sz="2800" dirty="0">
              <a:latin typeface="Times New Roman" charset="0"/>
            </a:endParaRPr>
          </a:p>
          <a:p>
            <a:pPr>
              <a:spcBef>
                <a:spcPct val="10000"/>
              </a:spcBef>
              <a:tabLst>
                <a:tab pos="500063" algn="l"/>
              </a:tabLst>
            </a:pPr>
            <a:endParaRPr lang="en-US" sz="2800" dirty="0" smtClean="0">
              <a:latin typeface="Times New Roman" charset="0"/>
            </a:endParaRPr>
          </a:p>
          <a:p>
            <a:pPr>
              <a:spcBef>
                <a:spcPct val="10000"/>
              </a:spcBef>
              <a:tabLst>
                <a:tab pos="500063" algn="l"/>
              </a:tabLst>
            </a:pPr>
            <a:endParaRPr lang="en-US" sz="2800" dirty="0">
              <a:latin typeface="Times New Roman" charset="0"/>
            </a:endParaRPr>
          </a:p>
          <a:p>
            <a:pPr>
              <a:spcBef>
                <a:spcPct val="10000"/>
              </a:spcBef>
              <a:tabLst>
                <a:tab pos="500063" algn="l"/>
              </a:tabLst>
            </a:pPr>
            <a:endParaRPr lang="en-US" sz="2800" dirty="0" smtClean="0">
              <a:latin typeface="Times New Roman" charset="0"/>
            </a:endParaRPr>
          </a:p>
          <a:p>
            <a:pPr>
              <a:spcBef>
                <a:spcPct val="10000"/>
              </a:spcBef>
              <a:tabLst>
                <a:tab pos="500063" algn="l"/>
              </a:tabLst>
            </a:pPr>
            <a:endParaRPr lang="en-US" sz="2600" dirty="0" smtClean="0"/>
          </a:p>
          <a:p>
            <a:pPr>
              <a:spcBef>
                <a:spcPct val="10000"/>
              </a:spcBef>
              <a:tabLst>
                <a:tab pos="500063" algn="l"/>
              </a:tabLst>
            </a:pPr>
            <a:endParaRPr lang="en-US" sz="1800" dirty="0" smtClean="0"/>
          </a:p>
          <a:p>
            <a:pPr>
              <a:spcBef>
                <a:spcPct val="10000"/>
              </a:spcBef>
              <a:tabLst>
                <a:tab pos="500063" algn="l"/>
              </a:tabLst>
            </a:pPr>
            <a:r>
              <a:rPr lang="en-US" sz="2600" dirty="0" smtClean="0"/>
              <a:t>3</a:t>
            </a:r>
            <a:r>
              <a:rPr lang="en-US" sz="2600" dirty="0"/>
              <a:t>. We generated spatial models of </a:t>
            </a:r>
            <a:r>
              <a:rPr lang="en-US" sz="2600" dirty="0" smtClean="0"/>
              <a:t>key ecological attribute resource values and </a:t>
            </a:r>
            <a:r>
              <a:rPr lang="en-US" sz="2600" dirty="0"/>
              <a:t>presence of threats. Areas with high values for both resources and threats were proposed as potential Manatee Protected Areas (MPAs).</a:t>
            </a:r>
          </a:p>
        </p:txBody>
      </p:sp>
      <p:sp>
        <p:nvSpPr>
          <p:cNvPr id="14348" name="TextBox 62"/>
          <p:cNvSpPr txBox="1">
            <a:spLocks noChangeArrowheads="1"/>
          </p:cNvSpPr>
          <p:nvPr/>
        </p:nvSpPr>
        <p:spPr bwMode="auto">
          <a:xfrm>
            <a:off x="1216476" y="27989916"/>
            <a:ext cx="10757807" cy="1631216"/>
          </a:xfrm>
          <a:prstGeom prst="rect">
            <a:avLst/>
          </a:prstGeom>
          <a:noFill/>
          <a:ln w="9525">
            <a:noFill/>
            <a:miter lim="800000"/>
            <a:headEnd/>
            <a:tailEnd/>
          </a:ln>
        </p:spPr>
        <p:txBody>
          <a:bodyPr wrap="square">
            <a:spAutoFit/>
          </a:bodyPr>
          <a:lstStyle/>
          <a:p>
            <a:pPr algn="just"/>
            <a:r>
              <a:rPr lang="en-US" sz="2000" dirty="0"/>
              <a:t>Figure 1. Work flow depicting major steps (blue and orange squares) to gather available data and elicit expert knowledge of manatees in Puerto Rico for the purposes of supporting USFWS Manatee Protected Area site selection and design.  Data products and recommendations reflecting best available science appear on right (red ovals and green diamond</a:t>
            </a:r>
          </a:p>
        </p:txBody>
      </p:sp>
      <p:graphicFrame>
        <p:nvGraphicFramePr>
          <p:cNvPr id="66" name="Table 65"/>
          <p:cNvGraphicFramePr>
            <a:graphicFrameLocks noGrp="1"/>
          </p:cNvGraphicFramePr>
          <p:nvPr/>
        </p:nvGraphicFramePr>
        <p:xfrm>
          <a:off x="1360488" y="16977202"/>
          <a:ext cx="10245725" cy="4791456"/>
        </p:xfrm>
        <a:graphic>
          <a:graphicData uri="http://schemas.openxmlformats.org/drawingml/2006/table">
            <a:tbl>
              <a:tblPr/>
              <a:tblGrid>
                <a:gridCol w="1573212"/>
                <a:gridCol w="8672513"/>
              </a:tblGrid>
              <a:tr h="385763">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Times New Roman" charset="0"/>
                        </a:rPr>
                        <a:t>Term</a:t>
                      </a:r>
                      <a:endParaRPr kumimoji="0" lang="en-US" sz="1800" b="0" i="0" u="none" strike="noStrike" cap="none" normalizeH="0" baseline="0" dirty="0" smtClean="0">
                        <a:ln>
                          <a:noFill/>
                        </a:ln>
                        <a:solidFill>
                          <a:schemeClr val="tx1"/>
                        </a:solidFill>
                        <a:effectLst/>
                        <a:latin typeface="Arial" charset="0"/>
                        <a:ea typeface="Times New Roman"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0D0D0"/>
                    </a:solid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Times New Roman" charset="0"/>
                        </a:rPr>
                        <a:t>Open Standards definitions</a:t>
                      </a:r>
                      <a:endParaRPr kumimoji="0" lang="en-US" sz="1800" b="0" i="0" u="none" strike="noStrike" cap="none" normalizeH="0" baseline="0" dirty="0" smtClean="0">
                        <a:ln>
                          <a:noFill/>
                        </a:ln>
                        <a:solidFill>
                          <a:schemeClr val="tx1"/>
                        </a:solidFill>
                        <a:effectLst/>
                        <a:latin typeface="Arial" charset="0"/>
                        <a:ea typeface="Times New Roman"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0D0D0"/>
                    </a:solidFill>
                  </a:tcPr>
                </a:tc>
              </a:tr>
              <a:tr h="458788">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charset="0"/>
                        </a:rPr>
                        <a:t>Vision</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193675" marR="0" lvl="0" indent="-193675" algn="just" defTabSz="457200" rtl="0" eaLnBrk="1" fontAlgn="base" latinLnBrk="0" hangingPunct="1">
                        <a:lnSpc>
                          <a:spcPct val="115000"/>
                        </a:lnSpc>
                        <a:spcBef>
                          <a:spcPct val="0"/>
                        </a:spcBef>
                        <a:spcAft>
                          <a:spcPct val="0"/>
                        </a:spcAft>
                        <a:buClrTx/>
                        <a:buSzTx/>
                        <a:buFontTx/>
                        <a:buNone/>
                        <a:tabLst>
                          <a:tab pos="193675" algn="l"/>
                          <a:tab pos="400050" algn="l"/>
                          <a:tab pos="3551238" algn="l"/>
                        </a:tabLst>
                      </a:pPr>
                      <a:r>
                        <a:rPr kumimoji="0" lang="en-US" sz="1800" b="0" i="0" u="none" strike="noStrike" cap="none" normalizeH="0" baseline="0" dirty="0" smtClean="0">
                          <a:ln>
                            <a:noFill/>
                          </a:ln>
                          <a:solidFill>
                            <a:schemeClr val="tx1"/>
                          </a:solidFill>
                          <a:effectLst/>
                          <a:latin typeface="Arial" charset="0"/>
                          <a:ea typeface="Times New Roman" charset="0"/>
                        </a:rPr>
                        <a:t>The desired state or condition meant to be achieved by a conservation action, which if achieved would also signify success.</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charset="0"/>
                        </a:rPr>
                        <a:t>Scope</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72FF5B">
                        <a:alpha val="65097"/>
                      </a:srgbClr>
                    </a:solidFill>
                  </a:tcPr>
                </a:tc>
                <a:tc>
                  <a:txBody>
                    <a:bodyPr/>
                    <a:lstStyle/>
                    <a:p>
                      <a:pPr marL="193675" marR="0" lvl="0" indent="-193675" algn="just" defTabSz="457200" rtl="0" eaLnBrk="1" fontAlgn="base" latinLnBrk="0" hangingPunct="1">
                        <a:lnSpc>
                          <a:spcPct val="115000"/>
                        </a:lnSpc>
                        <a:spcBef>
                          <a:spcPct val="0"/>
                        </a:spcBef>
                        <a:spcAft>
                          <a:spcPct val="0"/>
                        </a:spcAft>
                        <a:buClrTx/>
                        <a:buSzTx/>
                        <a:buFontTx/>
                        <a:buNone/>
                        <a:tabLst>
                          <a:tab pos="193675" algn="l"/>
                          <a:tab pos="400050" algn="l"/>
                        </a:tabLst>
                      </a:pPr>
                      <a:r>
                        <a:rPr kumimoji="0" lang="en-US" sz="1800" b="0" i="0" u="none" strike="noStrike" cap="none" normalizeH="0" baseline="0" dirty="0" smtClean="0">
                          <a:ln>
                            <a:noFill/>
                          </a:ln>
                          <a:solidFill>
                            <a:schemeClr val="tx1"/>
                          </a:solidFill>
                          <a:effectLst/>
                          <a:latin typeface="Arial" charset="0"/>
                          <a:ea typeface="Times New Roman" charset="0"/>
                        </a:rPr>
                        <a:t>The thematic focus or geographic area of a project in which to concentrate efforts.</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72FF5B">
                        <a:alpha val="65097"/>
                      </a:srgbClr>
                    </a:solidFill>
                  </a:tcPr>
                </a:tc>
              </a:tr>
              <a:tr h="400050">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charset="0"/>
                        </a:rPr>
                        <a:t>Conservation targets</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BDFFB1"/>
                    </a:solidFill>
                  </a:tcPr>
                </a:tc>
                <a:tc>
                  <a:txBody>
                    <a:bodyPr/>
                    <a:lstStyle/>
                    <a:p>
                      <a:pPr marL="193675" marR="0" lvl="0" indent="-193675" algn="just" defTabSz="457200" rtl="0" eaLnBrk="1" fontAlgn="base" latinLnBrk="0" hangingPunct="1">
                        <a:lnSpc>
                          <a:spcPct val="115000"/>
                        </a:lnSpc>
                        <a:spcBef>
                          <a:spcPct val="0"/>
                        </a:spcBef>
                        <a:spcAft>
                          <a:spcPct val="0"/>
                        </a:spcAft>
                        <a:buClrTx/>
                        <a:buSzTx/>
                        <a:buFontTx/>
                        <a:buNone/>
                        <a:tabLst>
                          <a:tab pos="0" algn="l"/>
                          <a:tab pos="400050" algn="l"/>
                        </a:tabLst>
                      </a:pPr>
                      <a:r>
                        <a:rPr kumimoji="0" lang="en-US" sz="1800" b="0" i="0" u="none" strike="noStrike" cap="none" normalizeH="0" baseline="0" dirty="0" smtClean="0">
                          <a:ln>
                            <a:noFill/>
                          </a:ln>
                          <a:solidFill>
                            <a:schemeClr val="tx1"/>
                          </a:solidFill>
                          <a:effectLst/>
                          <a:latin typeface="Arial" charset="0"/>
                          <a:ea typeface="Times New Roman" charset="0"/>
                        </a:rPr>
                        <a:t>Specific species, ecological systems/habitats, or ecological processes around which a project is focused.</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BDFFB1"/>
                    </a:solidFill>
                  </a:tcPr>
                </a:tc>
              </a:tr>
              <a:tr h="657225">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charset="0"/>
                        </a:rPr>
                        <a:t>Direct threats</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7595">
                        <a:alpha val="69803"/>
                      </a:srgbClr>
                    </a:solidFill>
                  </a:tcPr>
                </a:tc>
                <a:tc>
                  <a:txBody>
                    <a:bodyPr/>
                    <a:lstStyle/>
                    <a:p>
                      <a:pPr marL="193675" marR="0" lvl="0" indent="-193675" algn="just" defTabSz="457200" rtl="0" eaLnBrk="1" fontAlgn="base" latinLnBrk="0" hangingPunct="1">
                        <a:lnSpc>
                          <a:spcPct val="115000"/>
                        </a:lnSpc>
                        <a:spcBef>
                          <a:spcPct val="0"/>
                        </a:spcBef>
                        <a:spcAft>
                          <a:spcPct val="0"/>
                        </a:spcAft>
                        <a:buClrTx/>
                        <a:buSzTx/>
                        <a:buFontTx/>
                        <a:buNone/>
                        <a:tabLst>
                          <a:tab pos="193675" algn="l"/>
                          <a:tab pos="400050" algn="l"/>
                        </a:tabLst>
                      </a:pPr>
                      <a:r>
                        <a:rPr kumimoji="0" lang="en-US" sz="1800" b="0" i="0" u="none" strike="noStrike" cap="none" normalizeH="0" baseline="0" dirty="0" smtClean="0">
                          <a:ln>
                            <a:noFill/>
                          </a:ln>
                          <a:solidFill>
                            <a:schemeClr val="tx1"/>
                          </a:solidFill>
                          <a:effectLst/>
                          <a:latin typeface="Arial" charset="0"/>
                          <a:ea typeface="Times New Roman" charset="0"/>
                        </a:rPr>
                        <a:t>Events or activities that directly degrade, reduce or destroy a conservation target.  We identify three direct threats to nesting habitat and two direct threats to foraging habitat.</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57595">
                        <a:alpha val="69803"/>
                      </a:srgbClr>
                    </a:solidFill>
                  </a:tcPr>
                </a:tc>
              </a:tr>
              <a:tr h="400050">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charset="0"/>
                        </a:rPr>
                        <a:t>Indirect threats</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58427"/>
                    </a:solidFill>
                  </a:tcPr>
                </a:tc>
                <a:tc>
                  <a:txBody>
                    <a:bodyPr/>
                    <a:lstStyle/>
                    <a:p>
                      <a:pPr marL="193675" marR="0" lvl="0" indent="-193675" algn="just" defTabSz="457200" rtl="0" eaLnBrk="1" fontAlgn="base" latinLnBrk="0" hangingPunct="1">
                        <a:lnSpc>
                          <a:spcPct val="115000"/>
                        </a:lnSpc>
                        <a:spcBef>
                          <a:spcPct val="0"/>
                        </a:spcBef>
                        <a:spcAft>
                          <a:spcPct val="0"/>
                        </a:spcAft>
                        <a:buClrTx/>
                        <a:buSzTx/>
                        <a:buFontTx/>
                        <a:buNone/>
                        <a:tabLst>
                          <a:tab pos="193675" algn="l"/>
                          <a:tab pos="400050" algn="l"/>
                        </a:tabLst>
                      </a:pPr>
                      <a:r>
                        <a:rPr kumimoji="0" lang="en-US" sz="1800" b="0" i="0" u="none" strike="noStrike" cap="none" normalizeH="0" baseline="0" dirty="0" smtClean="0">
                          <a:ln>
                            <a:noFill/>
                          </a:ln>
                          <a:solidFill>
                            <a:schemeClr val="tx1"/>
                          </a:solidFill>
                          <a:effectLst/>
                          <a:latin typeface="Arial" charset="0"/>
                          <a:ea typeface="Times New Roman" charset="0"/>
                        </a:rPr>
                        <a:t>An anthropogenic action or event that underlies or leads to one or more direct threats </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58427"/>
                    </a:solidFill>
                  </a:tcPr>
                </a:tc>
              </a:tr>
              <a:tr h="514350">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charset="0"/>
                        </a:rPr>
                        <a:t>Strategy</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00"/>
                    </a:solidFill>
                  </a:tcPr>
                </a:tc>
                <a:tc>
                  <a:txBody>
                    <a:bodyPr/>
                    <a:lstStyle/>
                    <a:p>
                      <a:pPr marL="193675" marR="0" lvl="0" indent="-193675" algn="just" defTabSz="457200" rtl="0" eaLnBrk="1" fontAlgn="base" latinLnBrk="0" hangingPunct="1">
                        <a:lnSpc>
                          <a:spcPct val="115000"/>
                        </a:lnSpc>
                        <a:spcBef>
                          <a:spcPct val="0"/>
                        </a:spcBef>
                        <a:spcAft>
                          <a:spcPct val="0"/>
                        </a:spcAft>
                        <a:buClrTx/>
                        <a:buSzTx/>
                        <a:buFontTx/>
                        <a:buNone/>
                        <a:tabLst>
                          <a:tab pos="193675" algn="l"/>
                          <a:tab pos="400050" algn="l"/>
                        </a:tabLst>
                      </a:pPr>
                      <a:r>
                        <a:rPr kumimoji="0" lang="en-US" sz="1800" b="0" i="0" u="none" strike="noStrike" cap="none" normalizeH="0" baseline="0" dirty="0" smtClean="0">
                          <a:ln>
                            <a:noFill/>
                          </a:ln>
                          <a:solidFill>
                            <a:schemeClr val="tx1"/>
                          </a:solidFill>
                          <a:effectLst/>
                          <a:latin typeface="Arial" charset="0"/>
                          <a:ea typeface="Times New Roman" charset="0"/>
                        </a:rPr>
                        <a:t>A term used to describe specific conservation actions designed to restore natural systems, reduce threats, and/or develop capacity. </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00"/>
                    </a:solidFill>
                  </a:tcPr>
                </a:tc>
              </a:tr>
            </a:tbl>
          </a:graphicData>
        </a:graphic>
      </p:graphicFrame>
      <p:sp>
        <p:nvSpPr>
          <p:cNvPr id="14376" name="TextBox 29"/>
          <p:cNvSpPr txBox="1">
            <a:spLocks noChangeArrowheads="1"/>
          </p:cNvSpPr>
          <p:nvPr/>
        </p:nvSpPr>
        <p:spPr bwMode="auto">
          <a:xfrm>
            <a:off x="13395325" y="15771809"/>
            <a:ext cx="7680960" cy="2246769"/>
          </a:xfrm>
          <a:prstGeom prst="rect">
            <a:avLst/>
          </a:prstGeom>
          <a:noFill/>
          <a:ln w="9525">
            <a:noFill/>
            <a:miter lim="800000"/>
            <a:headEnd/>
            <a:tailEnd/>
          </a:ln>
        </p:spPr>
        <p:txBody>
          <a:bodyPr wrap="square">
            <a:spAutoFit/>
          </a:bodyPr>
          <a:lstStyle/>
          <a:p>
            <a:pPr algn="ctr"/>
            <a:r>
              <a:rPr lang="en-US" sz="2000" b="1" dirty="0" smtClean="0">
                <a:cs typeface="Helvetica" charset="0"/>
              </a:rPr>
              <a:t>KEA Map </a:t>
            </a:r>
            <a:r>
              <a:rPr lang="en-US" sz="2000" b="1" dirty="0">
                <a:cs typeface="Helvetica" charset="0"/>
              </a:rPr>
              <a:t>Data</a:t>
            </a:r>
          </a:p>
          <a:p>
            <a:pPr algn="just"/>
            <a:r>
              <a:rPr lang="en-US" sz="2000" dirty="0">
                <a:latin typeface="Arial" charset="0"/>
                <a:ea typeface="Times New Roman" charset="0"/>
              </a:rPr>
              <a:t>Key </a:t>
            </a:r>
            <a:r>
              <a:rPr lang="en-US" sz="2000" dirty="0" smtClean="0">
                <a:latin typeface="Arial" charset="0"/>
                <a:ea typeface="Times New Roman" charset="0"/>
              </a:rPr>
              <a:t>ecological attributes (KEAs) </a:t>
            </a:r>
            <a:r>
              <a:rPr lang="en-US" sz="2000" dirty="0">
                <a:latin typeface="Arial" charset="0"/>
                <a:ea typeface="Times New Roman" charset="0"/>
              </a:rPr>
              <a:t>are biological characteristics, resources or elements required by a conservation target for success. </a:t>
            </a:r>
            <a:r>
              <a:rPr lang="en-US" sz="2000" dirty="0">
                <a:cs typeface="Helvetica" charset="0"/>
              </a:rPr>
              <a:t>Expert elicitation workshops result in three key ecological attributes: Seagrass, freshwater, and shelter. Below are the </a:t>
            </a:r>
            <a:r>
              <a:rPr lang="en-US" sz="2000" dirty="0"/>
              <a:t>spatial data layers generated to depict key ecological attributes and threats. </a:t>
            </a:r>
            <a:endParaRPr lang="en-US" sz="2000" dirty="0">
              <a:cs typeface="Helvetica" charset="0"/>
            </a:endParaRPr>
          </a:p>
        </p:txBody>
      </p:sp>
      <p:sp>
        <p:nvSpPr>
          <p:cNvPr id="14377" name="TextBox 30"/>
          <p:cNvSpPr txBox="1">
            <a:spLocks noChangeArrowheads="1"/>
          </p:cNvSpPr>
          <p:nvPr/>
        </p:nvSpPr>
        <p:spPr bwMode="auto">
          <a:xfrm>
            <a:off x="21539998" y="15771353"/>
            <a:ext cx="7680960" cy="2246769"/>
          </a:xfrm>
          <a:prstGeom prst="rect">
            <a:avLst/>
          </a:prstGeom>
          <a:noFill/>
          <a:ln w="9525">
            <a:noFill/>
            <a:miter lim="800000"/>
            <a:headEnd/>
            <a:tailEnd/>
          </a:ln>
        </p:spPr>
        <p:txBody>
          <a:bodyPr>
            <a:spAutoFit/>
          </a:bodyPr>
          <a:lstStyle/>
          <a:p>
            <a:pPr algn="ctr"/>
            <a:r>
              <a:rPr lang="en-US" sz="2000" b="1" dirty="0" smtClean="0"/>
              <a:t>KEA Resource </a:t>
            </a:r>
            <a:r>
              <a:rPr lang="en-US" sz="2000" b="1" dirty="0"/>
              <a:t>Value Data</a:t>
            </a:r>
          </a:p>
          <a:p>
            <a:pPr algn="just"/>
            <a:r>
              <a:rPr lang="en-US" sz="2000" dirty="0"/>
              <a:t>Experts indicated potential MPA sites include access to all key ecological attributes within 5 km. To calculate the potential MPA value of a site we calculated the geometric mean of the four MPA variables (three key ecological attributes and one threat). Each variable was scaled relative to the maximum value for that variable within the project scope, such that values range from 0 to 1.</a:t>
            </a:r>
          </a:p>
        </p:txBody>
      </p:sp>
      <p:sp>
        <p:nvSpPr>
          <p:cNvPr id="14378" name="TextBox 31"/>
          <p:cNvSpPr txBox="1">
            <a:spLocks noChangeArrowheads="1"/>
          </p:cNvSpPr>
          <p:nvPr/>
        </p:nvSpPr>
        <p:spPr bwMode="auto">
          <a:xfrm>
            <a:off x="29770388" y="15759341"/>
            <a:ext cx="7863840" cy="2555875"/>
          </a:xfrm>
          <a:prstGeom prst="rect">
            <a:avLst/>
          </a:prstGeom>
          <a:noFill/>
          <a:ln w="9525">
            <a:noFill/>
            <a:miter lim="800000"/>
            <a:headEnd/>
            <a:tailEnd/>
          </a:ln>
        </p:spPr>
        <p:txBody>
          <a:bodyPr>
            <a:spAutoFit/>
          </a:bodyPr>
          <a:lstStyle/>
          <a:p>
            <a:pPr algn="ctr"/>
            <a:r>
              <a:rPr lang="en-US" sz="2000" b="1" dirty="0"/>
              <a:t>Potential MPAs Value</a:t>
            </a:r>
          </a:p>
          <a:p>
            <a:pPr algn="ctr"/>
            <a:r>
              <a:rPr lang="en-US" sz="2000" i="1" dirty="0"/>
              <a:t>MPA Value = (Seagrass * Freshwater * Shelter * Watercraft) </a:t>
            </a:r>
            <a:r>
              <a:rPr lang="en-US" sz="2000" i="1" baseline="30000" dirty="0"/>
              <a:t>¼</a:t>
            </a:r>
          </a:p>
          <a:p>
            <a:pPr algn="just"/>
            <a:r>
              <a:rPr lang="en-US" sz="2000" dirty="0"/>
              <a:t>The combined values for potential MPAs are presented below . Figure </a:t>
            </a:r>
            <a:r>
              <a:rPr lang="en-US" sz="2000" dirty="0" smtClean="0"/>
              <a:t>4 </a:t>
            </a:r>
            <a:r>
              <a:rPr lang="en-US" sz="2000" dirty="0"/>
              <a:t>represents the calculated MPA value of coastal waters given the abundance of attributes and watercraft threat within a 5 km </a:t>
            </a:r>
            <a:r>
              <a:rPr lang="en-US" sz="2000" dirty="0" smtClean="0"/>
              <a:t>radius.</a:t>
            </a:r>
            <a:r>
              <a:rPr lang="en-US" sz="2000" i="1" baseline="30000" dirty="0" smtClean="0"/>
              <a:t> </a:t>
            </a:r>
            <a:r>
              <a:rPr lang="en-US" sz="2000" dirty="0" smtClean="0"/>
              <a:t>Figure 5 </a:t>
            </a:r>
            <a:r>
              <a:rPr lang="en-US" sz="2000" dirty="0"/>
              <a:t>represents potential MPA regions with an 80</a:t>
            </a:r>
            <a:r>
              <a:rPr lang="en-US" sz="2000" baseline="30000" dirty="0"/>
              <a:t>th</a:t>
            </a:r>
            <a:r>
              <a:rPr lang="en-US" sz="2000" dirty="0"/>
              <a:t> percentile threshold value. Numbers indicate the regions rank from high to low based on the region’s mean MPA Value. </a:t>
            </a:r>
            <a:endParaRPr lang="en-US" sz="2000" i="1" dirty="0"/>
          </a:p>
        </p:txBody>
      </p:sp>
      <p:grpSp>
        <p:nvGrpSpPr>
          <p:cNvPr id="68" name="Group 67"/>
          <p:cNvGrpSpPr/>
          <p:nvPr/>
        </p:nvGrpSpPr>
        <p:grpSpPr>
          <a:xfrm>
            <a:off x="13681075" y="8310563"/>
            <a:ext cx="11436350" cy="6573103"/>
            <a:chOff x="13681075" y="8310563"/>
            <a:chExt cx="11436350" cy="6573103"/>
          </a:xfrm>
        </p:grpSpPr>
        <p:pic>
          <p:nvPicPr>
            <p:cNvPr id="14345" name="Picture 26" descr="MPA_Fig2_Scope.tif"/>
            <p:cNvPicPr>
              <a:picLocks noChangeAspect="1"/>
            </p:cNvPicPr>
            <p:nvPr/>
          </p:nvPicPr>
          <p:blipFill>
            <a:blip r:embed="rId4"/>
            <a:srcRect l="642" t="12177" r="848" b="23521"/>
            <a:stretch>
              <a:fillRect/>
            </a:stretch>
          </p:blipFill>
          <p:spPr bwMode="auto">
            <a:xfrm>
              <a:off x="13723938" y="8310563"/>
              <a:ext cx="11279187" cy="4910974"/>
            </a:xfrm>
            <a:prstGeom prst="rect">
              <a:avLst/>
            </a:prstGeom>
            <a:noFill/>
            <a:ln w="9525">
              <a:noFill/>
              <a:miter lim="800000"/>
              <a:headEnd/>
              <a:tailEnd/>
            </a:ln>
          </p:spPr>
        </p:pic>
        <p:sp>
          <p:nvSpPr>
            <p:cNvPr id="2" name="TextBox 36"/>
            <p:cNvSpPr txBox="1">
              <a:spLocks noChangeArrowheads="1"/>
            </p:cNvSpPr>
            <p:nvPr/>
          </p:nvSpPr>
          <p:spPr bwMode="auto">
            <a:xfrm>
              <a:off x="13681075" y="13252450"/>
              <a:ext cx="11436350" cy="1631216"/>
            </a:xfrm>
            <a:prstGeom prst="rect">
              <a:avLst/>
            </a:prstGeom>
            <a:noFill/>
            <a:ln w="9525">
              <a:noFill/>
              <a:miter lim="800000"/>
              <a:headEnd/>
              <a:tailEnd/>
            </a:ln>
          </p:spPr>
          <p:txBody>
            <a:bodyPr wrap="square">
              <a:spAutoFit/>
            </a:bodyPr>
            <a:lstStyle/>
            <a:p>
              <a:pPr algn="just"/>
              <a:r>
                <a:rPr lang="en-US" sz="2000" dirty="0" smtClean="0"/>
                <a:t>Figure 2. Experts identified the project scope as the </a:t>
              </a:r>
              <a:r>
                <a:rPr lang="en-US" sz="2000" dirty="0" smtClean="0">
                  <a:solidFill>
                    <a:srgbClr val="000000"/>
                  </a:solidFill>
                  <a:latin typeface="Arial" pitchFamily="34" charset="0"/>
                  <a:cs typeface="Arial" pitchFamily="34" charset="0"/>
                </a:rPr>
                <a:t>coastal </a:t>
              </a:r>
              <a:r>
                <a:rPr lang="en-US" sz="2000" dirty="0">
                  <a:solidFill>
                    <a:srgbClr val="000000"/>
                  </a:solidFill>
                  <a:latin typeface="Arial" pitchFamily="34" charset="0"/>
                  <a:cs typeface="Arial" pitchFamily="34" charset="0"/>
                </a:rPr>
                <a:t>shelf and estuarine waters of Puerto Rico excluding Mona, Monito, </a:t>
              </a:r>
              <a:r>
                <a:rPr lang="en-US" sz="2000" dirty="0" err="1">
                  <a:solidFill>
                    <a:srgbClr val="000000"/>
                  </a:solidFill>
                  <a:latin typeface="Arial" pitchFamily="34" charset="0"/>
                  <a:cs typeface="Arial" pitchFamily="34" charset="0"/>
                </a:rPr>
                <a:t>Desecheo</a:t>
              </a:r>
              <a:r>
                <a:rPr lang="en-US" sz="2000" dirty="0">
                  <a:solidFill>
                    <a:srgbClr val="000000"/>
                  </a:solidFill>
                  <a:latin typeface="Arial" pitchFamily="34" charset="0"/>
                  <a:cs typeface="Arial" pitchFamily="34" charset="0"/>
                </a:rPr>
                <a:t> Islands, and the US Virgin </a:t>
              </a:r>
              <a:r>
                <a:rPr lang="en-US" sz="2000" dirty="0" smtClean="0">
                  <a:solidFill>
                    <a:srgbClr val="000000"/>
                  </a:solidFill>
                  <a:latin typeface="Arial" pitchFamily="34" charset="0"/>
                  <a:cs typeface="Arial" pitchFamily="34" charset="0"/>
                </a:rPr>
                <a:t>Islands.</a:t>
              </a:r>
              <a:r>
                <a:rPr lang="en-US" sz="2000" dirty="0" smtClean="0"/>
                <a:t>  The vision for this region is the long term conservation and recovery of the endangered Antillean Manatee and its habitats in coastal and estuarine waters in Puerto Rico. </a:t>
              </a:r>
              <a:endParaRPr lang="en-US" sz="2000" dirty="0">
                <a:solidFill>
                  <a:srgbClr val="000000"/>
                </a:solidFill>
                <a:latin typeface="Arial" pitchFamily="34" charset="0"/>
                <a:cs typeface="Arial" pitchFamily="34" charset="0"/>
              </a:endParaRPr>
            </a:p>
            <a:p>
              <a:pPr marL="60325" indent="-60325" algn="just"/>
              <a:r>
                <a:rPr lang="en-US" sz="2000" dirty="0" smtClean="0"/>
                <a:t> </a:t>
              </a:r>
            </a:p>
          </p:txBody>
        </p:sp>
      </p:grpSp>
      <p:sp>
        <p:nvSpPr>
          <p:cNvPr id="2107" name="Rectangle 59"/>
          <p:cNvSpPr>
            <a:spLocks noChangeArrowheads="1"/>
          </p:cNvSpPr>
          <p:nvPr/>
        </p:nvSpPr>
        <p:spPr bwMode="auto">
          <a:xfrm>
            <a:off x="0" y="0"/>
            <a:ext cx="51206400" cy="457200"/>
          </a:xfrm>
          <a:prstGeom prst="rect">
            <a:avLst/>
          </a:prstGeom>
          <a:noFill/>
          <a:ln w="9525">
            <a:noFill/>
            <a:miter lim="800000"/>
            <a:headEnd/>
            <a:tailEnd/>
          </a:ln>
          <a:effectLst>
            <a:prstShdw prst="shdw17" dist="17961" dir="2700000">
              <a:srgbClr val="858585"/>
            </a:prstShdw>
          </a:effectLst>
        </p:spPr>
        <p:txBody>
          <a:bodyPr wrap="none" anchor="ctr">
            <a:spAutoFit/>
          </a:bodyPr>
          <a:lstStyle/>
          <a:p>
            <a:pPr>
              <a:defRPr/>
            </a:pPr>
            <a:endParaRPr lang="en-US"/>
          </a:p>
        </p:txBody>
      </p:sp>
      <p:sp>
        <p:nvSpPr>
          <p:cNvPr id="2108" name="Rectangle 60"/>
          <p:cNvSpPr>
            <a:spLocks noChangeArrowheads="1"/>
          </p:cNvSpPr>
          <p:nvPr/>
        </p:nvSpPr>
        <p:spPr bwMode="auto">
          <a:xfrm>
            <a:off x="0" y="647700"/>
            <a:ext cx="51206400" cy="0"/>
          </a:xfrm>
          <a:prstGeom prst="rect">
            <a:avLst/>
          </a:prstGeom>
          <a:noFill/>
          <a:ln w="9525">
            <a:noFill/>
            <a:miter lim="800000"/>
            <a:headEnd/>
            <a:tailEnd/>
          </a:ln>
          <a:effectLst>
            <a:prstShdw prst="shdw17" dist="17961" dir="2700000">
              <a:srgbClr val="858585"/>
            </a:prstShdw>
          </a:effectLst>
        </p:spPr>
        <p:txBody>
          <a:bodyPr wrap="none" anchor="ctr">
            <a:spAutoFit/>
          </a:bodyPr>
          <a:lstStyle/>
          <a:p>
            <a:pPr eaLnBrk="0" hangingPunct="0">
              <a:defRPr/>
            </a:pPr>
            <a:endParaRPr lang="en-US"/>
          </a:p>
        </p:txBody>
      </p:sp>
      <p:pic>
        <p:nvPicPr>
          <p:cNvPr id="14389" name="Picture 57" descr="MPA_SeagrassValue.TIF"/>
          <p:cNvPicPr>
            <a:picLocks noChangeAspect="1"/>
          </p:cNvPicPr>
          <p:nvPr/>
        </p:nvPicPr>
        <p:blipFill>
          <a:blip r:embed="rId5"/>
          <a:srcRect l="3139" t="47839" r="4546" b="18735"/>
          <a:stretch>
            <a:fillRect/>
          </a:stretch>
        </p:blipFill>
        <p:spPr bwMode="auto">
          <a:xfrm>
            <a:off x="22080538" y="18188661"/>
            <a:ext cx="6515100" cy="2813050"/>
          </a:xfrm>
          <a:prstGeom prst="rect">
            <a:avLst/>
          </a:prstGeom>
          <a:noFill/>
          <a:ln w="9525">
            <a:noFill/>
            <a:miter lim="800000"/>
            <a:headEnd/>
            <a:tailEnd/>
          </a:ln>
        </p:spPr>
      </p:pic>
      <p:pic>
        <p:nvPicPr>
          <p:cNvPr id="14390" name="Picture 58" descr="MPA_FreshwaterValue.TIF"/>
          <p:cNvPicPr>
            <a:picLocks noChangeAspect="1"/>
          </p:cNvPicPr>
          <p:nvPr/>
        </p:nvPicPr>
        <p:blipFill>
          <a:blip r:embed="rId6"/>
          <a:srcRect l="1701" t="51395" r="3593" b="13464"/>
          <a:stretch>
            <a:fillRect/>
          </a:stretch>
        </p:blipFill>
        <p:spPr bwMode="auto">
          <a:xfrm>
            <a:off x="22080538" y="21208088"/>
            <a:ext cx="6542087" cy="2813050"/>
          </a:xfrm>
          <a:prstGeom prst="rect">
            <a:avLst/>
          </a:prstGeom>
          <a:noFill/>
          <a:ln w="9525">
            <a:noFill/>
            <a:miter lim="800000"/>
            <a:headEnd/>
            <a:tailEnd/>
          </a:ln>
        </p:spPr>
      </p:pic>
      <p:pic>
        <p:nvPicPr>
          <p:cNvPr id="14391" name="Picture 59" descr="MPA_ShelterValue.TIF"/>
          <p:cNvPicPr>
            <a:picLocks noChangeAspect="1"/>
          </p:cNvPicPr>
          <p:nvPr/>
        </p:nvPicPr>
        <p:blipFill>
          <a:blip r:embed="rId7"/>
          <a:srcRect l="3204" t="49358" r="4218" b="16257"/>
          <a:stretch>
            <a:fillRect/>
          </a:stretch>
        </p:blipFill>
        <p:spPr bwMode="auto">
          <a:xfrm>
            <a:off x="22094825" y="24249061"/>
            <a:ext cx="6535738" cy="2843212"/>
          </a:xfrm>
          <a:prstGeom prst="rect">
            <a:avLst/>
          </a:prstGeom>
          <a:noFill/>
          <a:ln w="9525">
            <a:noFill/>
            <a:miter lim="800000"/>
            <a:headEnd/>
            <a:tailEnd/>
          </a:ln>
        </p:spPr>
      </p:pic>
      <p:pic>
        <p:nvPicPr>
          <p:cNvPr id="14392" name="Picture 60" descr="MPA_BoatThreatsValue.TIF"/>
          <p:cNvPicPr>
            <a:picLocks noChangeAspect="1"/>
          </p:cNvPicPr>
          <p:nvPr/>
        </p:nvPicPr>
        <p:blipFill>
          <a:blip r:embed="rId8"/>
          <a:srcRect l="1389" t="51257" r="1379" b="13942"/>
          <a:stretch>
            <a:fillRect/>
          </a:stretch>
        </p:blipFill>
        <p:spPr bwMode="auto">
          <a:xfrm>
            <a:off x="22094825" y="27356937"/>
            <a:ext cx="6572250" cy="2827337"/>
          </a:xfrm>
          <a:prstGeom prst="rect">
            <a:avLst/>
          </a:prstGeom>
          <a:noFill/>
          <a:ln w="9525">
            <a:noFill/>
            <a:miter lim="800000"/>
            <a:headEnd/>
            <a:tailEnd/>
          </a:ln>
        </p:spPr>
      </p:pic>
      <p:grpSp>
        <p:nvGrpSpPr>
          <p:cNvPr id="72" name="Group 71"/>
          <p:cNvGrpSpPr/>
          <p:nvPr/>
        </p:nvGrpSpPr>
        <p:grpSpPr>
          <a:xfrm>
            <a:off x="29479875" y="19388138"/>
            <a:ext cx="8472488" cy="4319587"/>
            <a:chOff x="29479875" y="19045238"/>
            <a:chExt cx="8472488" cy="4319587"/>
          </a:xfrm>
        </p:grpSpPr>
        <p:pic>
          <p:nvPicPr>
            <p:cNvPr id="14394" name="Picture 66" descr="MPA_MPAValue.TIF"/>
            <p:cNvPicPr>
              <a:picLocks noChangeAspect="1"/>
            </p:cNvPicPr>
            <p:nvPr/>
          </p:nvPicPr>
          <p:blipFill>
            <a:blip r:embed="rId9"/>
            <a:srcRect l="1134" t="7585" r="841" b="23375"/>
            <a:stretch>
              <a:fillRect/>
            </a:stretch>
          </p:blipFill>
          <p:spPr bwMode="auto">
            <a:xfrm>
              <a:off x="29556075" y="19353213"/>
              <a:ext cx="8396288" cy="4011612"/>
            </a:xfrm>
            <a:prstGeom prst="rect">
              <a:avLst/>
            </a:prstGeom>
            <a:noFill/>
            <a:ln w="9525">
              <a:noFill/>
              <a:miter lim="800000"/>
              <a:headEnd/>
              <a:tailEnd/>
            </a:ln>
          </p:spPr>
        </p:pic>
        <p:sp>
          <p:nvSpPr>
            <p:cNvPr id="14396" name="TextBox 74"/>
            <p:cNvSpPr txBox="1">
              <a:spLocks noChangeArrowheads="1"/>
            </p:cNvSpPr>
            <p:nvPr/>
          </p:nvSpPr>
          <p:spPr bwMode="auto">
            <a:xfrm>
              <a:off x="29479875" y="19045238"/>
              <a:ext cx="595313" cy="400050"/>
            </a:xfrm>
            <a:prstGeom prst="rect">
              <a:avLst/>
            </a:prstGeom>
            <a:noFill/>
            <a:ln w="9525">
              <a:noFill/>
              <a:miter lim="800000"/>
              <a:headEnd/>
              <a:tailEnd/>
            </a:ln>
          </p:spPr>
          <p:txBody>
            <a:bodyPr>
              <a:spAutoFit/>
            </a:bodyPr>
            <a:lstStyle/>
            <a:p>
              <a:pPr algn="r"/>
              <a:r>
                <a:rPr lang="en-US" sz="2000" b="1" dirty="0" smtClean="0"/>
                <a:t>4. </a:t>
              </a:r>
              <a:endParaRPr lang="en-US" sz="2000" b="1" dirty="0"/>
            </a:p>
          </p:txBody>
        </p:sp>
      </p:grpSp>
      <p:grpSp>
        <p:nvGrpSpPr>
          <p:cNvPr id="71" name="Group 70"/>
          <p:cNvGrpSpPr/>
          <p:nvPr/>
        </p:nvGrpSpPr>
        <p:grpSpPr>
          <a:xfrm>
            <a:off x="29424313" y="24361775"/>
            <a:ext cx="8464550" cy="4251325"/>
            <a:chOff x="29424313" y="23904575"/>
            <a:chExt cx="8464550" cy="4251325"/>
          </a:xfrm>
        </p:grpSpPr>
        <p:pic>
          <p:nvPicPr>
            <p:cNvPr id="14395" name="Picture 67" descr="MPA_MPA_12Areas.TIF"/>
            <p:cNvPicPr>
              <a:picLocks noChangeAspect="1"/>
            </p:cNvPicPr>
            <p:nvPr/>
          </p:nvPicPr>
          <p:blipFill>
            <a:blip r:embed="rId10"/>
            <a:srcRect l="1347" t="50368" r="1176" b="13519"/>
            <a:stretch>
              <a:fillRect/>
            </a:stretch>
          </p:blipFill>
          <p:spPr bwMode="auto">
            <a:xfrm>
              <a:off x="29517975" y="24206200"/>
              <a:ext cx="8370888" cy="3949700"/>
            </a:xfrm>
            <a:prstGeom prst="rect">
              <a:avLst/>
            </a:prstGeom>
            <a:noFill/>
            <a:ln w="9525">
              <a:noFill/>
              <a:miter lim="800000"/>
              <a:headEnd/>
              <a:tailEnd/>
            </a:ln>
          </p:spPr>
        </p:pic>
        <p:sp>
          <p:nvSpPr>
            <p:cNvPr id="14397" name="TextBox 75"/>
            <p:cNvSpPr txBox="1">
              <a:spLocks noChangeArrowheads="1"/>
            </p:cNvSpPr>
            <p:nvPr/>
          </p:nvSpPr>
          <p:spPr bwMode="auto">
            <a:xfrm>
              <a:off x="29424313" y="23904575"/>
              <a:ext cx="596900" cy="400050"/>
            </a:xfrm>
            <a:prstGeom prst="rect">
              <a:avLst/>
            </a:prstGeom>
            <a:noFill/>
            <a:ln w="9525">
              <a:noFill/>
              <a:miter lim="800000"/>
              <a:headEnd/>
              <a:tailEnd/>
            </a:ln>
          </p:spPr>
          <p:txBody>
            <a:bodyPr>
              <a:spAutoFit/>
            </a:bodyPr>
            <a:lstStyle/>
            <a:p>
              <a:pPr algn="r"/>
              <a:r>
                <a:rPr lang="en-US" sz="2000" b="1" smtClean="0"/>
                <a:t>5. </a:t>
              </a:r>
              <a:endParaRPr lang="en-US" sz="2000" dirty="0"/>
            </a:p>
          </p:txBody>
        </p:sp>
      </p:grpSp>
      <p:sp>
        <p:nvSpPr>
          <p:cNvPr id="6" name="Rectangle 62"/>
          <p:cNvSpPr>
            <a:spLocks noChangeArrowheads="1"/>
          </p:cNvSpPr>
          <p:nvPr/>
        </p:nvSpPr>
        <p:spPr bwMode="auto">
          <a:xfrm>
            <a:off x="0" y="0"/>
            <a:ext cx="51206400" cy="0"/>
          </a:xfrm>
          <a:prstGeom prst="rect">
            <a:avLst/>
          </a:prstGeom>
          <a:noFill/>
          <a:ln w="9525">
            <a:noFill/>
            <a:miter lim="800000"/>
            <a:headEnd/>
            <a:tailEnd/>
          </a:ln>
          <a:effectLst>
            <a:prstShdw prst="shdw17" dist="17961" dir="2700000">
              <a:srgbClr val="858585"/>
            </a:prstShdw>
          </a:effectLst>
        </p:spPr>
        <p:txBody>
          <a:bodyPr wrap="none" anchor="ctr">
            <a:spAutoFit/>
          </a:bodyPr>
          <a:lstStyle/>
          <a:p>
            <a:pPr>
              <a:defRPr/>
            </a:pPr>
            <a:endParaRPr lang="en-US"/>
          </a:p>
        </p:txBody>
      </p:sp>
      <p:sp>
        <p:nvSpPr>
          <p:cNvPr id="14400" name="TextBox 77"/>
          <p:cNvSpPr txBox="1">
            <a:spLocks noChangeArrowheads="1"/>
          </p:cNvSpPr>
          <p:nvPr/>
        </p:nvSpPr>
        <p:spPr bwMode="auto">
          <a:xfrm>
            <a:off x="39054088" y="15297150"/>
            <a:ext cx="10391775" cy="400050"/>
          </a:xfrm>
          <a:prstGeom prst="rect">
            <a:avLst/>
          </a:prstGeom>
          <a:noFill/>
          <a:ln w="9525">
            <a:noFill/>
            <a:miter lim="800000"/>
            <a:headEnd/>
            <a:tailEnd/>
          </a:ln>
        </p:spPr>
        <p:txBody>
          <a:bodyPr>
            <a:spAutoFit/>
          </a:bodyPr>
          <a:lstStyle/>
          <a:p>
            <a:pPr algn="just"/>
            <a:r>
              <a:rPr lang="en-US" sz="2000" dirty="0">
                <a:latin typeface="Arial" pitchFamily="34" charset="0"/>
                <a:cs typeface="Arial" pitchFamily="34" charset="0"/>
              </a:rPr>
              <a:t>Table 2. Corresponding potential MPA region name and summary information</a:t>
            </a:r>
          </a:p>
        </p:txBody>
      </p:sp>
      <p:sp>
        <p:nvSpPr>
          <p:cNvPr id="14401" name="TextBox 78"/>
          <p:cNvSpPr txBox="1">
            <a:spLocks noChangeArrowheads="1"/>
          </p:cNvSpPr>
          <p:nvPr/>
        </p:nvSpPr>
        <p:spPr bwMode="auto">
          <a:xfrm>
            <a:off x="1331913" y="16273940"/>
            <a:ext cx="10306050" cy="708025"/>
          </a:xfrm>
          <a:prstGeom prst="rect">
            <a:avLst/>
          </a:prstGeom>
          <a:noFill/>
          <a:ln w="9525">
            <a:noFill/>
            <a:miter lim="800000"/>
            <a:headEnd/>
            <a:tailEnd/>
          </a:ln>
        </p:spPr>
        <p:txBody>
          <a:bodyPr>
            <a:spAutoFit/>
          </a:bodyPr>
          <a:lstStyle/>
          <a:p>
            <a:r>
              <a:rPr lang="en-US" sz="2000" dirty="0"/>
              <a:t>Table 1. Common terms and their definitions as used within the Open Standards for the Practice of Conservation and Miradi </a:t>
            </a:r>
            <a:r>
              <a:rPr lang="en-US" sz="2000" dirty="0" smtClean="0"/>
              <a:t>software (Colors correspond to Figure 3)</a:t>
            </a:r>
            <a:endParaRPr lang="en-US" sz="2000" dirty="0"/>
          </a:p>
        </p:txBody>
      </p:sp>
      <p:pic>
        <p:nvPicPr>
          <p:cNvPr id="82" name="Picture 81" descr="USFWS_RGB.jpg"/>
          <p:cNvPicPr>
            <a:picLocks noChangeAspect="1"/>
          </p:cNvPicPr>
          <p:nvPr/>
        </p:nvPicPr>
        <p:blipFill>
          <a:blip r:embed="rId11"/>
          <a:stretch>
            <a:fillRect/>
          </a:stretch>
        </p:blipFill>
        <p:spPr>
          <a:xfrm>
            <a:off x="38785800" y="29635450"/>
            <a:ext cx="1414835" cy="1763138"/>
          </a:xfrm>
          <a:prstGeom prst="rect">
            <a:avLst/>
          </a:prstGeom>
          <a:solidFill>
            <a:schemeClr val="bg1">
              <a:lumMod val="95000"/>
            </a:schemeClr>
          </a:solidFill>
          <a:ln>
            <a:noFill/>
          </a:ln>
        </p:spPr>
      </p:pic>
      <p:pic>
        <p:nvPicPr>
          <p:cNvPr id="83" name="Picture 82" descr="usgs_science_logo.jpg"/>
          <p:cNvPicPr>
            <a:picLocks noChangeAspect="1"/>
          </p:cNvPicPr>
          <p:nvPr/>
        </p:nvPicPr>
        <p:blipFill>
          <a:blip r:embed="rId12"/>
          <a:stretch>
            <a:fillRect/>
          </a:stretch>
        </p:blipFill>
        <p:spPr>
          <a:xfrm>
            <a:off x="43921881" y="29705638"/>
            <a:ext cx="4221458" cy="1714162"/>
          </a:xfrm>
          <a:prstGeom prst="rect">
            <a:avLst/>
          </a:prstGeom>
          <a:solidFill>
            <a:schemeClr val="bg1">
              <a:lumMod val="95000"/>
            </a:schemeClr>
          </a:solidFill>
          <a:ln>
            <a:noFill/>
          </a:ln>
        </p:spPr>
      </p:pic>
      <p:pic>
        <p:nvPicPr>
          <p:cNvPr id="8" name="Picture 63"/>
          <p:cNvPicPr>
            <a:picLocks noChangeAspect="1" noChangeArrowheads="1"/>
          </p:cNvPicPr>
          <p:nvPr/>
        </p:nvPicPr>
        <p:blipFill>
          <a:blip r:embed="rId13"/>
          <a:srcRect/>
          <a:stretch>
            <a:fillRect/>
          </a:stretch>
        </p:blipFill>
        <p:spPr bwMode="auto">
          <a:xfrm>
            <a:off x="48525038" y="29649856"/>
            <a:ext cx="1665065" cy="1733753"/>
          </a:xfrm>
          <a:prstGeom prst="rect">
            <a:avLst/>
          </a:prstGeom>
          <a:solidFill>
            <a:schemeClr val="bg1">
              <a:lumMod val="95000"/>
            </a:schemeClr>
          </a:solidFill>
          <a:ln w="9525">
            <a:noFill/>
            <a:miter lim="800000"/>
            <a:headEnd/>
            <a:tailEnd/>
          </a:ln>
        </p:spPr>
      </p:pic>
      <p:pic>
        <p:nvPicPr>
          <p:cNvPr id="9" name="Picture 68" descr="BasicLogoNCSU_600.jpg"/>
          <p:cNvPicPr>
            <a:picLocks noChangeAspect="1"/>
          </p:cNvPicPr>
          <p:nvPr/>
        </p:nvPicPr>
        <p:blipFill>
          <a:blip r:embed="rId14"/>
          <a:srcRect/>
          <a:stretch>
            <a:fillRect/>
          </a:stretch>
        </p:blipFill>
        <p:spPr bwMode="auto">
          <a:xfrm>
            <a:off x="40684327" y="29681557"/>
            <a:ext cx="2744538" cy="1721101"/>
          </a:xfrm>
          <a:prstGeom prst="rect">
            <a:avLst/>
          </a:prstGeom>
          <a:solidFill>
            <a:schemeClr val="bg1">
              <a:lumMod val="95000"/>
            </a:schemeClr>
          </a:solidFill>
          <a:ln w="9525">
            <a:noFill/>
            <a:miter lim="800000"/>
            <a:headEnd/>
            <a:tailEnd/>
          </a:ln>
        </p:spPr>
      </p:pic>
      <p:pic>
        <p:nvPicPr>
          <p:cNvPr id="14403" name="Picture 27" descr="MPA_Fig5_DRAFT_Seagrass.tif"/>
          <p:cNvPicPr>
            <a:picLocks noChangeAspect="1"/>
          </p:cNvPicPr>
          <p:nvPr/>
        </p:nvPicPr>
        <p:blipFill>
          <a:blip r:embed="rId15"/>
          <a:srcRect l="1889" t="6709" r="2606" b="59682"/>
          <a:stretch>
            <a:fillRect/>
          </a:stretch>
        </p:blipFill>
        <p:spPr bwMode="auto">
          <a:xfrm>
            <a:off x="14006513" y="18161676"/>
            <a:ext cx="6311900" cy="2743200"/>
          </a:xfrm>
          <a:prstGeom prst="rect">
            <a:avLst/>
          </a:prstGeom>
          <a:noFill/>
          <a:ln w="9525">
            <a:noFill/>
            <a:miter lim="800000"/>
            <a:headEnd/>
            <a:tailEnd/>
          </a:ln>
        </p:spPr>
      </p:pic>
      <p:sp>
        <p:nvSpPr>
          <p:cNvPr id="14404" name="TextBox 58"/>
          <p:cNvSpPr txBox="1">
            <a:spLocks noChangeArrowheads="1"/>
          </p:cNvSpPr>
          <p:nvPr/>
        </p:nvSpPr>
        <p:spPr bwMode="auto">
          <a:xfrm>
            <a:off x="13946643" y="20654502"/>
            <a:ext cx="2705100" cy="307975"/>
          </a:xfrm>
          <a:prstGeom prst="rect">
            <a:avLst/>
          </a:prstGeom>
          <a:noFill/>
          <a:ln w="9525">
            <a:noFill/>
            <a:miter lim="800000"/>
            <a:headEnd/>
            <a:tailEnd/>
          </a:ln>
        </p:spPr>
        <p:txBody>
          <a:bodyPr>
            <a:spAutoFit/>
          </a:bodyPr>
          <a:lstStyle/>
          <a:p>
            <a:r>
              <a:rPr lang="en-US" sz="1400" dirty="0"/>
              <a:t>Source: NOAA (2001)</a:t>
            </a:r>
          </a:p>
        </p:txBody>
      </p:sp>
      <p:grpSp>
        <p:nvGrpSpPr>
          <p:cNvPr id="64" name="Group 63"/>
          <p:cNvGrpSpPr/>
          <p:nvPr/>
        </p:nvGrpSpPr>
        <p:grpSpPr>
          <a:xfrm>
            <a:off x="13941654" y="21087667"/>
            <a:ext cx="6360884" cy="3012622"/>
            <a:chOff x="13941654" y="20773342"/>
            <a:chExt cx="6360884" cy="3012622"/>
          </a:xfrm>
        </p:grpSpPr>
        <p:pic>
          <p:nvPicPr>
            <p:cNvPr id="14405" name="Picture 28" descr="MPA_Fig7_Freshwater.tif"/>
            <p:cNvPicPr>
              <a:picLocks noChangeAspect="1"/>
            </p:cNvPicPr>
            <p:nvPr/>
          </p:nvPicPr>
          <p:blipFill>
            <a:blip r:embed="rId16"/>
            <a:srcRect l="1636" t="8276" r="3098" b="56729"/>
            <a:stretch>
              <a:fillRect/>
            </a:stretch>
          </p:blipFill>
          <p:spPr bwMode="auto">
            <a:xfrm>
              <a:off x="13992225" y="20773342"/>
              <a:ext cx="6310313" cy="2770187"/>
            </a:xfrm>
            <a:prstGeom prst="rect">
              <a:avLst/>
            </a:prstGeom>
            <a:noFill/>
            <a:ln w="9525">
              <a:noFill/>
              <a:miter lim="800000"/>
              <a:headEnd/>
              <a:tailEnd/>
            </a:ln>
          </p:spPr>
        </p:pic>
        <p:sp>
          <p:nvSpPr>
            <p:cNvPr id="14406" name="TextBox 62"/>
            <p:cNvSpPr txBox="1">
              <a:spLocks noChangeArrowheads="1"/>
            </p:cNvSpPr>
            <p:nvPr/>
          </p:nvSpPr>
          <p:spPr bwMode="auto">
            <a:xfrm>
              <a:off x="13941654" y="23047776"/>
              <a:ext cx="4546600" cy="738188"/>
            </a:xfrm>
            <a:prstGeom prst="rect">
              <a:avLst/>
            </a:prstGeom>
            <a:noFill/>
            <a:ln w="9525">
              <a:noFill/>
              <a:miter lim="800000"/>
              <a:headEnd/>
              <a:tailEnd/>
            </a:ln>
          </p:spPr>
          <p:txBody>
            <a:bodyPr>
              <a:spAutoFit/>
            </a:bodyPr>
            <a:lstStyle/>
            <a:p>
              <a:r>
                <a:rPr lang="en-US" sz="1400" dirty="0"/>
                <a:t>Source: National </a:t>
              </a:r>
              <a:r>
                <a:rPr lang="en-US" sz="1400" dirty="0" err="1"/>
                <a:t>Hydrography</a:t>
              </a:r>
              <a:r>
                <a:rPr lang="en-US" sz="1400" dirty="0"/>
                <a:t> Dataset (2005), </a:t>
              </a:r>
            </a:p>
            <a:p>
              <a:r>
                <a:rPr lang="en-US" sz="1400" dirty="0" err="1"/>
                <a:t>Autoridad</a:t>
              </a:r>
              <a:r>
                <a:rPr lang="en-US" sz="1400" dirty="0"/>
                <a:t> de </a:t>
              </a:r>
              <a:r>
                <a:rPr lang="en-US" sz="1400" dirty="0" err="1"/>
                <a:t>Acueductos</a:t>
              </a:r>
              <a:r>
                <a:rPr lang="en-US" sz="1400" dirty="0"/>
                <a:t> y </a:t>
              </a:r>
              <a:r>
                <a:rPr lang="en-US" sz="1400" dirty="0" err="1"/>
                <a:t>Alcantarillados</a:t>
              </a:r>
              <a:r>
                <a:rPr lang="en-US" sz="1400" dirty="0"/>
                <a:t>,  and</a:t>
              </a:r>
            </a:p>
            <a:p>
              <a:r>
                <a:rPr lang="en-US" sz="1400" dirty="0"/>
                <a:t>Naval Activity Puerto Rico  Report (2005)</a:t>
              </a:r>
            </a:p>
          </p:txBody>
        </p:sp>
      </p:grpSp>
      <p:grpSp>
        <p:nvGrpSpPr>
          <p:cNvPr id="63" name="Group 62"/>
          <p:cNvGrpSpPr/>
          <p:nvPr/>
        </p:nvGrpSpPr>
        <p:grpSpPr>
          <a:xfrm>
            <a:off x="13946416" y="24263120"/>
            <a:ext cx="6352947" cy="2736850"/>
            <a:chOff x="13946416" y="23845838"/>
            <a:chExt cx="6352947" cy="2736850"/>
          </a:xfrm>
        </p:grpSpPr>
        <p:pic>
          <p:nvPicPr>
            <p:cNvPr id="14387" name="Picture 29" descr="MPA_Fig8_Shelter.tif"/>
            <p:cNvPicPr>
              <a:picLocks noChangeAspect="1"/>
            </p:cNvPicPr>
            <p:nvPr/>
          </p:nvPicPr>
          <p:blipFill>
            <a:blip r:embed="rId17"/>
            <a:srcRect l="2321" t="7748" r="4086" b="58189"/>
            <a:stretch>
              <a:fillRect/>
            </a:stretch>
          </p:blipFill>
          <p:spPr bwMode="auto">
            <a:xfrm>
              <a:off x="14038263" y="23845838"/>
              <a:ext cx="6261100" cy="2736850"/>
            </a:xfrm>
            <a:prstGeom prst="rect">
              <a:avLst/>
            </a:prstGeom>
            <a:noFill/>
            <a:ln w="9525">
              <a:noFill/>
              <a:miter lim="800000"/>
              <a:headEnd/>
              <a:tailEnd/>
            </a:ln>
          </p:spPr>
        </p:pic>
        <p:sp>
          <p:nvSpPr>
            <p:cNvPr id="14407" name="TextBox 66"/>
            <p:cNvSpPr txBox="1">
              <a:spLocks noChangeArrowheads="1"/>
            </p:cNvSpPr>
            <p:nvPr/>
          </p:nvSpPr>
          <p:spPr bwMode="auto">
            <a:xfrm>
              <a:off x="13946416" y="26262013"/>
              <a:ext cx="3200400" cy="306387"/>
            </a:xfrm>
            <a:prstGeom prst="rect">
              <a:avLst/>
            </a:prstGeom>
            <a:noFill/>
            <a:ln w="9525">
              <a:noFill/>
              <a:miter lim="800000"/>
              <a:headEnd/>
              <a:tailEnd/>
            </a:ln>
          </p:spPr>
          <p:txBody>
            <a:bodyPr>
              <a:spAutoFit/>
            </a:bodyPr>
            <a:lstStyle/>
            <a:p>
              <a:r>
                <a:rPr lang="en-US" sz="1400" dirty="0"/>
                <a:t>Source: USGS shelter model</a:t>
              </a:r>
            </a:p>
          </p:txBody>
        </p:sp>
      </p:grpSp>
      <p:grpSp>
        <p:nvGrpSpPr>
          <p:cNvPr id="61" name="Group 60"/>
          <p:cNvGrpSpPr/>
          <p:nvPr/>
        </p:nvGrpSpPr>
        <p:grpSpPr>
          <a:xfrm>
            <a:off x="13944600" y="27079345"/>
            <a:ext cx="6292850" cy="3086783"/>
            <a:chOff x="13944600" y="26993620"/>
            <a:chExt cx="6292850" cy="3086783"/>
          </a:xfrm>
        </p:grpSpPr>
        <p:pic>
          <p:nvPicPr>
            <p:cNvPr id="14388" name="Picture 53" descr="MPA_BoatThreats.TIF"/>
            <p:cNvPicPr>
              <a:picLocks noChangeAspect="1"/>
            </p:cNvPicPr>
            <p:nvPr/>
          </p:nvPicPr>
          <p:blipFill>
            <a:blip r:embed="rId18"/>
            <a:srcRect l="1060" t="7980" r="1445" b="56731"/>
            <a:stretch>
              <a:fillRect/>
            </a:stretch>
          </p:blipFill>
          <p:spPr bwMode="auto">
            <a:xfrm>
              <a:off x="13944600" y="26993620"/>
              <a:ext cx="6292850" cy="2751137"/>
            </a:xfrm>
            <a:prstGeom prst="rect">
              <a:avLst/>
            </a:prstGeom>
            <a:noFill/>
            <a:ln w="9525">
              <a:noFill/>
              <a:miter lim="800000"/>
              <a:headEnd/>
              <a:tailEnd/>
            </a:ln>
          </p:spPr>
        </p:pic>
        <p:sp>
          <p:nvSpPr>
            <p:cNvPr id="14408" name="TextBox 67"/>
            <p:cNvSpPr txBox="1">
              <a:spLocks noChangeArrowheads="1"/>
            </p:cNvSpPr>
            <p:nvPr/>
          </p:nvSpPr>
          <p:spPr bwMode="auto">
            <a:xfrm>
              <a:off x="13946416" y="29772428"/>
              <a:ext cx="5486400" cy="307975"/>
            </a:xfrm>
            <a:prstGeom prst="rect">
              <a:avLst/>
            </a:prstGeom>
            <a:noFill/>
            <a:ln w="9525">
              <a:noFill/>
              <a:miter lim="800000"/>
              <a:headEnd/>
              <a:tailEnd/>
            </a:ln>
          </p:spPr>
          <p:txBody>
            <a:bodyPr>
              <a:spAutoFit/>
            </a:bodyPr>
            <a:lstStyle/>
            <a:p>
              <a:r>
                <a:rPr lang="en-US" sz="1400" dirty="0"/>
                <a:t>Source: NOAA  (2005), Travel and Sports Puerto Rico (2010)</a:t>
              </a:r>
            </a:p>
          </p:txBody>
        </p:sp>
      </p:grpSp>
      <p:graphicFrame>
        <p:nvGraphicFramePr>
          <p:cNvPr id="70" name="Table 69"/>
          <p:cNvGraphicFramePr>
            <a:graphicFrameLocks noGrp="1"/>
          </p:cNvGraphicFramePr>
          <p:nvPr/>
        </p:nvGraphicFramePr>
        <p:xfrm>
          <a:off x="39069962" y="7221538"/>
          <a:ext cx="10841039" cy="7981511"/>
        </p:xfrm>
        <a:graphic>
          <a:graphicData uri="http://schemas.openxmlformats.org/drawingml/2006/table">
            <a:tbl>
              <a:tblPr/>
              <a:tblGrid>
                <a:gridCol w="1377230"/>
                <a:gridCol w="630251"/>
                <a:gridCol w="661107"/>
                <a:gridCol w="781839"/>
                <a:gridCol w="620789"/>
                <a:gridCol w="655766"/>
                <a:gridCol w="701886"/>
                <a:gridCol w="686796"/>
                <a:gridCol w="694341"/>
                <a:gridCol w="772113"/>
                <a:gridCol w="674430"/>
                <a:gridCol w="641390"/>
                <a:gridCol w="685800"/>
                <a:gridCol w="628650"/>
                <a:gridCol w="628651"/>
              </a:tblGrid>
              <a:tr h="37174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a typeface="ＭＳ Ｐゴシック" charset="-128"/>
                        <a:cs typeface="Arial" pitchFamily="34" charset="0"/>
                      </a:endParaRPr>
                    </a:p>
                  </a:txBody>
                  <a:tcP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a typeface="ＭＳ Ｐゴシック"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ＭＳ Ｐゴシック" charset="-128"/>
                          <a:cs typeface="Arial" pitchFamily="34" charset="0"/>
                        </a:rPr>
                        <a:t>Boats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ＭＳ Ｐゴシック" charset="-128"/>
                          <a:cs typeface="Arial" pitchFamily="34" charset="0"/>
                        </a:rPr>
                        <a:t>Freshwater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ＭＳ Ｐゴシック" charset="-128"/>
                          <a:cs typeface="Arial" pitchFamily="34" charset="0"/>
                        </a:rPr>
                        <a:t>Seagrass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n-lt"/>
                          <a:ea typeface="ＭＳ Ｐゴシック" charset="-128"/>
                          <a:cs typeface="Arial" pitchFamily="34" charset="0"/>
                        </a:rPr>
                        <a:t>Shelter</a:t>
                      </a:r>
                    </a:p>
                  </a:txBody>
                  <a:tcP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hMerge="1">
                  <a:txBody>
                    <a:bodyPr/>
                    <a:lstStyle/>
                    <a:p>
                      <a:endParaRPr lang="en-US"/>
                    </a:p>
                  </a:txBody>
                  <a:tcPr/>
                </a:tc>
                <a:tc hMerge="1">
                  <a:txBody>
                    <a:bodyPr/>
                    <a:lstStyle/>
                    <a:p>
                      <a:endParaRPr lang="en-US"/>
                    </a:p>
                  </a:txBody>
                  <a:tcPr/>
                </a:tc>
              </a:tr>
              <a:tr h="296877">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mn-lt"/>
                        <a:ea typeface="ＭＳ Ｐゴシック" charset="-128"/>
                        <a:cs typeface="Arial" pitchFamily="34" charset="0"/>
                      </a:endParaRPr>
                    </a:p>
                  </a:txBody>
                  <a:tcPr marL="45720" marR="45720" marT="0" marB="0"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rowSpan="2"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Arial" pitchFamily="34" charset="0"/>
                        </a:rPr>
                        <a:t>MPA Value</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rowSpan="2" hMerge="1">
                  <a:txBody>
                    <a:bodyPr/>
                    <a:lstStyle/>
                    <a:p>
                      <a:endParaRPr lang="en-US"/>
                    </a:p>
                  </a:txBody>
                  <a:tcPr/>
                </a:tc>
                <a:tc row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charset="-128"/>
                          <a:cs typeface="Arial" pitchFamily="34" charset="0"/>
                        </a:rPr>
                        <a:t>Data Pts in Region</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c rowSpan="2"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Arial" pitchFamily="34" charset="0"/>
                        </a:rPr>
                        <a:t>Value*</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rowSpan="2" hMerge="1">
                  <a:txBody>
                    <a:bodyPr/>
                    <a:lstStyle/>
                    <a:p>
                      <a:endParaRPr lang="en-US"/>
                    </a:p>
                  </a:txBody>
                  <a:tcPr/>
                </a:tc>
                <a:tc row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Arial" pitchFamily="34" charset="0"/>
                        </a:rPr>
                        <a:t>Data Pts in Region</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c rowSpan="2"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charset="-128"/>
                          <a:cs typeface="Arial" pitchFamily="34" charset="0"/>
                        </a:rPr>
                        <a:t>Value*</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rowSpan="2" hMerge="1">
                  <a:txBody>
                    <a:bodyPr/>
                    <a:lstStyle/>
                    <a:p>
                      <a:endParaRPr lang="en-US"/>
                    </a:p>
                  </a:txBody>
                  <a:tcPr/>
                </a:tc>
                <a:tc row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Arial" pitchFamily="34" charset="0"/>
                        </a:rPr>
                        <a:t>Area in Region</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c rowSpan="2"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charset="-128"/>
                          <a:cs typeface="Arial" pitchFamily="34" charset="0"/>
                        </a:rPr>
                        <a:t>Value*</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rowSpan="2" hMerge="1">
                  <a:txBody>
                    <a:bodyPr/>
                    <a:lstStyle/>
                    <a:p>
                      <a:endParaRPr lang="en-US"/>
                    </a:p>
                  </a:txBody>
                  <a:tcPr/>
                </a:tc>
                <a:tc row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Arial" pitchFamily="34" charset="0"/>
                        </a:rPr>
                        <a:t>Area in Region</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charset="-128"/>
                          <a:cs typeface="Arial" pitchFamily="34" charset="0"/>
                        </a:rPr>
                        <a:t>Value*</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7C7"/>
                    </a:solidFill>
                  </a:tcPr>
                </a:tc>
                <a:tc hMerge="1">
                  <a:txBody>
                    <a:bodyPr/>
                    <a:lstStyle/>
                    <a:p>
                      <a:endParaRPr lang="en-US"/>
                    </a:p>
                  </a:txBody>
                  <a:tcPr/>
                </a:tc>
              </a:tr>
              <a:tr h="27429">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Arial" pitchFamily="34" charset="0"/>
                        </a:rPr>
                        <a:t>Mean</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Arial" pitchFamily="34" charset="0"/>
                        </a:rPr>
                        <a:t>SD</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r>
              <a:tr h="54309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Arial" pitchFamily="34" charset="0"/>
                        </a:rPr>
                        <a:t>Region Name</a:t>
                      </a:r>
                    </a:p>
                  </a:txBody>
                  <a:tcPr marL="45720" marR="45720" marT="0" marB="0"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Arial" pitchFamily="34" charset="0"/>
                        </a:rPr>
                        <a:t>Mean</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Arial" pitchFamily="34" charset="0"/>
                        </a:rPr>
                        <a:t>SD</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Arial" pitchFamily="34" charset="0"/>
                        </a:rPr>
                        <a:t>Mean</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Arial" pitchFamily="34" charset="0"/>
                        </a:rPr>
                        <a:t>SD</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Arial" pitchFamily="34" charset="0"/>
                        </a:rPr>
                        <a:t>Mean</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charset="-128"/>
                          <a:cs typeface="Arial" pitchFamily="34" charset="0"/>
                        </a:rPr>
                        <a:t>SD</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charset="-128"/>
                          <a:cs typeface="Arial" pitchFamily="34" charset="0"/>
                        </a:rPr>
                        <a:t>Mean</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charset="-128"/>
                          <a:cs typeface="Arial" pitchFamily="34" charset="0"/>
                        </a:rPr>
                        <a:t>SD</a:t>
                      </a:r>
                    </a:p>
                  </a:txBody>
                  <a:tcPr marL="45720" marR="457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lnTlToBr>
                      <a:noFill/>
                    </a:lnTlToBr>
                    <a:lnBlToTr>
                      <a:noFill/>
                    </a:lnBlToTr>
                    <a:solidFill>
                      <a:srgbClr val="C7C7C7"/>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797622">
                <a:tc>
                  <a:txBody>
                    <a:bodyPr/>
                    <a:lstStyle/>
                    <a:p>
                      <a:pPr algn="l" fontAlgn="t"/>
                      <a:r>
                        <a:rPr lang="en-US" sz="1600" u="none" strike="noStrike" dirty="0" smtClean="0">
                          <a:latin typeface="+mn-lt"/>
                          <a:cs typeface="Arial" pitchFamily="34" charset="0"/>
                        </a:rPr>
                        <a:t>1.</a:t>
                      </a:r>
                      <a:r>
                        <a:rPr lang="en-US" sz="1600" u="none" strike="noStrike" baseline="0" dirty="0" smtClean="0">
                          <a:latin typeface="+mn-lt"/>
                          <a:cs typeface="Arial" pitchFamily="34" charset="0"/>
                        </a:rPr>
                        <a:t> </a:t>
                      </a:r>
                      <a:r>
                        <a:rPr lang="en-US" sz="1600" u="none" strike="noStrike" dirty="0" smtClean="0">
                          <a:latin typeface="+mn-lt"/>
                          <a:cs typeface="Arial" pitchFamily="34" charset="0"/>
                        </a:rPr>
                        <a:t>Santa </a:t>
                      </a:r>
                      <a:r>
                        <a:rPr lang="en-US" sz="1600" u="none" strike="noStrike" dirty="0">
                          <a:latin typeface="+mn-lt"/>
                          <a:cs typeface="Arial" pitchFamily="34" charset="0"/>
                        </a:rPr>
                        <a:t>Isabel to </a:t>
                      </a:r>
                      <a:r>
                        <a:rPr lang="en-US" sz="1600" u="none" strike="noStrike" dirty="0" smtClean="0">
                          <a:latin typeface="+mn-lt"/>
                          <a:cs typeface="Arial" pitchFamily="34" charset="0"/>
                        </a:rPr>
                        <a:t>Bahía de </a:t>
                      </a:r>
                      <a:r>
                        <a:rPr lang="en-US" sz="1600" u="none" strike="noStrike" dirty="0" err="1" smtClean="0">
                          <a:latin typeface="+mn-lt"/>
                          <a:cs typeface="Arial" pitchFamily="34" charset="0"/>
                        </a:rPr>
                        <a:t>Jobos</a:t>
                      </a:r>
                      <a:endParaRPr lang="en-US" sz="16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0.453</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0.104</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41</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0.387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0.141</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24</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0.467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0.185</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46</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mn-lt"/>
                          <a:ea typeface="ＭＳ Ｐゴシック" charset="-128"/>
                          <a:cs typeface="Arial" pitchFamily="34" charset="0"/>
                        </a:rPr>
                        <a:t>0.420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mn-lt"/>
                          <a:ea typeface="ＭＳ Ｐゴシック" charset="-128"/>
                          <a:cs typeface="Arial" pitchFamily="34" charset="0"/>
                        </a:rPr>
                        <a:t>0.239</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82.7</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0.713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mn-lt"/>
                          <a:ea typeface="ＭＳ Ｐゴシック" charset="-128"/>
                          <a:cs typeface="Arial" pitchFamily="34" charset="0"/>
                        </a:rPr>
                        <a:t>0.162</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r>
              <a:tr h="588592">
                <a:tc>
                  <a:txBody>
                    <a:bodyPr/>
                    <a:lstStyle/>
                    <a:p>
                      <a:pPr algn="l" fontAlgn="t"/>
                      <a:r>
                        <a:rPr lang="en-US" sz="1600" u="none" strike="noStrike" dirty="0" smtClean="0">
                          <a:latin typeface="+mn-lt"/>
                          <a:cs typeface="Arial" pitchFamily="34" charset="0"/>
                        </a:rPr>
                        <a:t>2. </a:t>
                      </a:r>
                      <a:r>
                        <a:rPr lang="en-US" sz="1600" u="none" strike="noStrike" dirty="0" err="1" smtClean="0">
                          <a:latin typeface="+mn-lt"/>
                          <a:cs typeface="Arial" pitchFamily="34" charset="0"/>
                        </a:rPr>
                        <a:t>Guayanilla</a:t>
                      </a:r>
                      <a:r>
                        <a:rPr lang="en-US" sz="1600" u="none" strike="noStrike" dirty="0" smtClean="0">
                          <a:latin typeface="+mn-lt"/>
                          <a:cs typeface="Arial" pitchFamily="34" charset="0"/>
                        </a:rPr>
                        <a:t> </a:t>
                      </a:r>
                      <a:r>
                        <a:rPr lang="en-US" sz="1600" u="none" strike="noStrike" dirty="0">
                          <a:latin typeface="+mn-lt"/>
                          <a:cs typeface="Arial" pitchFamily="34" charset="0"/>
                        </a:rPr>
                        <a:t>and </a:t>
                      </a:r>
                      <a:r>
                        <a:rPr lang="en-US" sz="1600" u="none" strike="noStrike" dirty="0" err="1">
                          <a:latin typeface="+mn-lt"/>
                          <a:cs typeface="Arial" pitchFamily="34" charset="0"/>
                        </a:rPr>
                        <a:t>Tallaboa</a:t>
                      </a:r>
                      <a:endParaRPr lang="en-US" sz="16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0.361</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0.040</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4</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0.197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0.047</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6</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0.415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0.095</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5.7</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0.292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0.035</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20.8</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0.747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0.071</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r>
              <a:tr h="588592">
                <a:tc>
                  <a:txBody>
                    <a:bodyPr/>
                    <a:lstStyle/>
                    <a:p>
                      <a:pPr algn="l" fontAlgn="t"/>
                      <a:r>
                        <a:rPr lang="en-US" sz="1600" u="none" strike="noStrike" dirty="0" smtClean="0">
                          <a:latin typeface="+mn-lt"/>
                          <a:cs typeface="Arial" pitchFamily="34" charset="0"/>
                        </a:rPr>
                        <a:t>3. Roosevelt </a:t>
                      </a:r>
                      <a:r>
                        <a:rPr lang="en-US" sz="1600" u="none" strike="noStrike" dirty="0">
                          <a:latin typeface="+mn-lt"/>
                          <a:cs typeface="Arial" pitchFamily="34" charset="0"/>
                        </a:rPr>
                        <a:t>Roads</a:t>
                      </a:r>
                      <a:endParaRPr lang="en-US" sz="16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0.327</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0.027</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mn-lt"/>
                          <a:ea typeface="ＭＳ Ｐゴシック" charset="-128"/>
                          <a:cs typeface="Arial" pitchFamily="34" charset="0"/>
                        </a:rPr>
                        <a:t>1</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0.150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0.033</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0.439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0.040</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1.4</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0.384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0.050</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4.0</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0.464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0.012</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r>
              <a:tr h="836420">
                <a:tc>
                  <a:txBody>
                    <a:bodyPr/>
                    <a:lstStyle/>
                    <a:p>
                      <a:pPr algn="l" fontAlgn="t"/>
                      <a:r>
                        <a:rPr lang="en-US" sz="1600" u="none" strike="noStrike" dirty="0" smtClean="0">
                          <a:latin typeface="+mn-lt"/>
                          <a:cs typeface="Arial" pitchFamily="34" charset="0"/>
                        </a:rPr>
                        <a:t>4. Punta </a:t>
                      </a:r>
                      <a:r>
                        <a:rPr lang="en-US" sz="1600" u="none" strike="noStrike" dirty="0">
                          <a:latin typeface="+mn-lt"/>
                          <a:cs typeface="Arial" pitchFamily="34" charset="0"/>
                        </a:rPr>
                        <a:t>Molino to Isla </a:t>
                      </a:r>
                      <a:r>
                        <a:rPr lang="en-US" sz="1600" u="none" strike="noStrike" dirty="0" err="1">
                          <a:latin typeface="+mn-lt"/>
                          <a:cs typeface="Arial" pitchFamily="34" charset="0"/>
                        </a:rPr>
                        <a:t>Cueva</a:t>
                      </a:r>
                      <a:endParaRPr lang="en-US" sz="16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0.323</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0.031</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6</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0.250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0.092</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4</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0.238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0.028</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19.6</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0.631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0.126</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9.1</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0.318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0.067</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r>
              <a:tr h="682496">
                <a:tc>
                  <a:txBody>
                    <a:bodyPr/>
                    <a:lstStyle/>
                    <a:p>
                      <a:pPr algn="l" fontAlgn="t"/>
                      <a:r>
                        <a:rPr lang="en-US" sz="1600" u="none" strike="noStrike" dirty="0" smtClean="0">
                          <a:latin typeface="+mn-lt"/>
                          <a:cs typeface="Arial" pitchFamily="34" charset="0"/>
                        </a:rPr>
                        <a:t>5. Puerto </a:t>
                      </a:r>
                      <a:r>
                        <a:rPr lang="en-US" sz="1600" u="none" strike="noStrike" dirty="0" err="1">
                          <a:latin typeface="+mn-lt"/>
                          <a:cs typeface="Arial" pitchFamily="34" charset="0"/>
                        </a:rPr>
                        <a:t>Medio</a:t>
                      </a:r>
                      <a:r>
                        <a:rPr lang="en-US" sz="1600" u="none" strike="noStrike" dirty="0">
                          <a:latin typeface="+mn-lt"/>
                          <a:cs typeface="Arial" pitchFamily="34" charset="0"/>
                        </a:rPr>
                        <a:t> </a:t>
                      </a:r>
                      <a:r>
                        <a:rPr lang="en-US" sz="1600" u="none" strike="noStrike" dirty="0" err="1">
                          <a:latin typeface="+mn-lt"/>
                          <a:cs typeface="Arial" pitchFamily="34" charset="0"/>
                        </a:rPr>
                        <a:t>Mundo</a:t>
                      </a:r>
                      <a:endParaRPr lang="en-US" sz="16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mn-lt"/>
                          <a:ea typeface="ＭＳ Ｐゴシック" charset="-128"/>
                          <a:cs typeface="Arial" pitchFamily="34" charset="0"/>
                        </a:rPr>
                        <a:t>0.322</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mn-lt"/>
                          <a:ea typeface="ＭＳ Ｐゴシック" charset="-128"/>
                          <a:cs typeface="Arial" pitchFamily="34" charset="0"/>
                        </a:rPr>
                        <a:t>0.027</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mn-lt"/>
                          <a:ea typeface="ＭＳ Ｐゴシック" charset="-128"/>
                          <a:cs typeface="Arial" pitchFamily="34" charset="0"/>
                        </a:rPr>
                        <a:t>1</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0.231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0.034</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2</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0.502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0.049</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3.3</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0.335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0.042</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2.1</a:t>
                      </a:r>
                    </a:p>
                  </a:txBody>
                  <a:tcPr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0.286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mn-lt"/>
                          <a:ea typeface="ＭＳ Ｐゴシック" charset="-128"/>
                          <a:cs typeface="Arial" pitchFamily="34" charset="0"/>
                        </a:rPr>
                        <a:t>0.058</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r>
              <a:tr h="402762">
                <a:tc>
                  <a:txBody>
                    <a:bodyPr/>
                    <a:lstStyle/>
                    <a:p>
                      <a:pPr algn="l" fontAlgn="t"/>
                      <a:r>
                        <a:rPr lang="en-US" sz="1600" u="none" strike="noStrike" dirty="0" smtClean="0">
                          <a:latin typeface="+mn-lt"/>
                          <a:cs typeface="Arial" pitchFamily="34" charset="0"/>
                        </a:rPr>
                        <a:t>6. Las </a:t>
                      </a:r>
                      <a:r>
                        <a:rPr lang="en-US" sz="1600" u="none" strike="noStrike" dirty="0" err="1">
                          <a:latin typeface="+mn-lt"/>
                          <a:cs typeface="Arial" pitchFamily="34" charset="0"/>
                        </a:rPr>
                        <a:t>Croabas</a:t>
                      </a:r>
                      <a:endParaRPr lang="en-US" sz="16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0.318</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0.019</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7</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0.749</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0.071</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algn="ctr" fontAlgn="t"/>
                      <a:r>
                        <a:rPr lang="en-US" sz="1500" u="none" strike="noStrike">
                          <a:latin typeface="+mn-lt"/>
                          <a:cs typeface="Arial" pitchFamily="34" charset="0"/>
                        </a:rPr>
                        <a:t>0.168</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0.029</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0.3</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0.143</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0.024</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1.9</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0.590</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0.079</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r>
              <a:tr h="393685">
                <a:tc>
                  <a:txBody>
                    <a:bodyPr/>
                    <a:lstStyle/>
                    <a:p>
                      <a:pPr algn="l" fontAlgn="t"/>
                      <a:r>
                        <a:rPr lang="en-US" sz="1600" u="none" strike="noStrike" dirty="0" smtClean="0">
                          <a:latin typeface="+mn-lt"/>
                          <a:cs typeface="Arial" pitchFamily="34" charset="0"/>
                        </a:rPr>
                        <a:t>7. </a:t>
                      </a:r>
                      <a:r>
                        <a:rPr lang="en-US" sz="1600" u="none" strike="noStrike" dirty="0" err="1" smtClean="0">
                          <a:latin typeface="+mn-lt"/>
                          <a:cs typeface="Arial" pitchFamily="34" charset="0"/>
                        </a:rPr>
                        <a:t>Mayagüez</a:t>
                      </a:r>
                      <a:endParaRPr lang="en-US" sz="16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0.306</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0.012</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4</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0.544</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0.027</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1</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0.571</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0.039</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1.5</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0.605</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0.079</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0.2</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0.047</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0.004</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r>
              <a:tr h="588592">
                <a:tc>
                  <a:txBody>
                    <a:bodyPr/>
                    <a:lstStyle/>
                    <a:p>
                      <a:pPr algn="l" fontAlgn="t"/>
                      <a:r>
                        <a:rPr lang="en-US" sz="1600" u="none" strike="noStrike" dirty="0" smtClean="0">
                          <a:latin typeface="+mn-lt"/>
                          <a:cs typeface="Arial" pitchFamily="34" charset="0"/>
                        </a:rPr>
                        <a:t>8. Punta </a:t>
                      </a:r>
                      <a:r>
                        <a:rPr lang="en-US" sz="1600" u="none" strike="noStrike" dirty="0">
                          <a:latin typeface="+mn-lt"/>
                          <a:cs typeface="Arial" pitchFamily="34" charset="0"/>
                        </a:rPr>
                        <a:t>Santiago</a:t>
                      </a:r>
                      <a:endParaRPr lang="en-US" sz="16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0.303</a:t>
                      </a:r>
                      <a:endParaRPr lang="en-US" sz="1500" b="0" i="0" u="none" strike="noStrike">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0.017</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3</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0.244</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0.042</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3</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0.359</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0.060</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5.6</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0.291</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0.050</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7.3</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0.345</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0.034</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r>
              <a:tr h="313123">
                <a:tc>
                  <a:txBody>
                    <a:bodyPr/>
                    <a:lstStyle/>
                    <a:p>
                      <a:pPr algn="l" fontAlgn="t"/>
                      <a:r>
                        <a:rPr lang="en-US" sz="1600" u="none" strike="noStrike" dirty="0" smtClean="0">
                          <a:latin typeface="+mn-lt"/>
                          <a:cs typeface="Arial" pitchFamily="34" charset="0"/>
                        </a:rPr>
                        <a:t>9. Boquerón</a:t>
                      </a:r>
                      <a:endParaRPr lang="en-US" sz="16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0.299</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0.011</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algn="ctr" fontAlgn="t"/>
                      <a:r>
                        <a:rPr lang="en-US" sz="1500" u="none" strike="noStrike" dirty="0">
                          <a:latin typeface="+mn-lt"/>
                          <a:cs typeface="Arial" pitchFamily="34" charset="0"/>
                        </a:rPr>
                        <a:t>0.544</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0.037</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2</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0.517</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0.044</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0.9</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0.277</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0.018</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0.5</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0.103</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0.010</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r>
              <a:tr h="320743">
                <a:tc>
                  <a:txBody>
                    <a:bodyPr/>
                    <a:lstStyle/>
                    <a:p>
                      <a:pPr algn="l" fontAlgn="t"/>
                      <a:r>
                        <a:rPr lang="en-US" sz="1600" u="none" strike="noStrike" dirty="0" smtClean="0">
                          <a:latin typeface="+mn-lt"/>
                          <a:cs typeface="Arial" pitchFamily="34" charset="0"/>
                        </a:rPr>
                        <a:t>10. Arroyo</a:t>
                      </a:r>
                      <a:endParaRPr lang="en-US" sz="16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0.294</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0.007</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algn="ctr" fontAlgn="t"/>
                      <a:r>
                        <a:rPr lang="en-US" sz="1500" u="none" strike="noStrike">
                          <a:latin typeface="+mn-lt"/>
                          <a:cs typeface="Arial" pitchFamily="34" charset="0"/>
                        </a:rPr>
                        <a:t>0.297</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0.022</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algn="ctr" fontAlgn="t"/>
                      <a:r>
                        <a:rPr lang="en-US" sz="1500" u="none" strike="noStrike" dirty="0">
                          <a:latin typeface="+mn-lt"/>
                          <a:cs typeface="Arial" pitchFamily="34" charset="0"/>
                        </a:rPr>
                        <a:t>0.282</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0.030</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2.2</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0.352</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0.015</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0.6</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0.255</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0.015</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r>
              <a:tr h="518863">
                <a:tc>
                  <a:txBody>
                    <a:bodyPr/>
                    <a:lstStyle/>
                    <a:p>
                      <a:pPr algn="l" fontAlgn="t"/>
                      <a:r>
                        <a:rPr lang="en-US" sz="1600" u="none" strike="noStrike" dirty="0" smtClean="0">
                          <a:latin typeface="+mn-lt"/>
                          <a:cs typeface="Arial" pitchFamily="34" charset="0"/>
                        </a:rPr>
                        <a:t>11. Bahía </a:t>
                      </a:r>
                      <a:r>
                        <a:rPr lang="en-US" sz="1600" u="none" strike="noStrike" dirty="0" err="1">
                          <a:latin typeface="+mn-lt"/>
                          <a:cs typeface="Arial" pitchFamily="34" charset="0"/>
                        </a:rPr>
                        <a:t>Demajagua</a:t>
                      </a:r>
                      <a:endParaRPr lang="en-US" sz="16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0.293</a:t>
                      </a:r>
                      <a:endParaRPr lang="en-US" sz="1500" b="0" i="0" u="none" strike="noStrike">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0.007</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algn="ctr" fontAlgn="t"/>
                      <a:r>
                        <a:rPr lang="en-US" sz="1500" u="none" strike="noStrike">
                          <a:latin typeface="+mn-lt"/>
                          <a:cs typeface="Arial" pitchFamily="34" charset="0"/>
                        </a:rPr>
                        <a:t>0.358</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0.031</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algn="ctr" fontAlgn="t"/>
                      <a:r>
                        <a:rPr lang="en-US" sz="1500" u="none" strike="noStrike" dirty="0">
                          <a:latin typeface="+mn-lt"/>
                          <a:cs typeface="Arial" pitchFamily="34" charset="0"/>
                        </a:rPr>
                        <a:t>0.529</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0.044</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smtClean="0">
                          <a:latin typeface="+mn-lt"/>
                          <a:cs typeface="Arial" pitchFamily="34" charset="0"/>
                        </a:rPr>
                        <a:t>0</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algn="ctr" fontAlgn="t"/>
                      <a:r>
                        <a:rPr lang="en-US" sz="1500" u="none" strike="noStrike" dirty="0">
                          <a:latin typeface="+mn-lt"/>
                          <a:cs typeface="Arial" pitchFamily="34" charset="0"/>
                        </a:rPr>
                        <a:t>0.243</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0.019</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smtClean="0">
                          <a:latin typeface="+mn-lt"/>
                          <a:cs typeface="Arial" pitchFamily="34" charset="0"/>
                        </a:rPr>
                        <a:t>0</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algn="ctr" fontAlgn="t"/>
                      <a:r>
                        <a:rPr lang="en-US" sz="1500" u="none" strike="noStrike">
                          <a:latin typeface="+mn-lt"/>
                          <a:cs typeface="Arial" pitchFamily="34" charset="0"/>
                        </a:rPr>
                        <a:t>0.162</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0.012</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r>
              <a:tr h="588592">
                <a:tc>
                  <a:txBody>
                    <a:bodyPr/>
                    <a:lstStyle/>
                    <a:p>
                      <a:pPr algn="l" fontAlgn="t"/>
                      <a:r>
                        <a:rPr lang="en-US" sz="1600" u="none" strike="noStrike" dirty="0" smtClean="0">
                          <a:latin typeface="+mn-lt"/>
                          <a:cs typeface="Arial" pitchFamily="34" charset="0"/>
                        </a:rPr>
                        <a:t>12. Bahía </a:t>
                      </a:r>
                      <a:r>
                        <a:rPr lang="en-US" sz="1600" u="none" strike="noStrike" dirty="0">
                          <a:latin typeface="+mn-lt"/>
                          <a:cs typeface="Arial" pitchFamily="34" charset="0"/>
                        </a:rPr>
                        <a:t>de San Juan</a:t>
                      </a:r>
                      <a:endParaRPr lang="en-US" sz="16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0.291</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0.006</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5</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0.965</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0.017</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algn="ctr" fontAlgn="t"/>
                      <a:r>
                        <a:rPr lang="en-US" sz="1500" u="none" strike="noStrike" dirty="0">
                          <a:latin typeface="+mn-lt"/>
                          <a:cs typeface="Arial" pitchFamily="34" charset="0"/>
                        </a:rPr>
                        <a:t>0.585</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a:latin typeface="+mn-lt"/>
                          <a:cs typeface="Arial" pitchFamily="34" charset="0"/>
                        </a:rPr>
                        <a:t>0.049</a:t>
                      </a:r>
                      <a:endParaRPr lang="en-US" sz="1500" b="0" i="0" u="none" strike="noStrike">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smtClean="0">
                          <a:latin typeface="+mn-lt"/>
                          <a:cs typeface="Arial" pitchFamily="34" charset="0"/>
                        </a:rPr>
                        <a:t>0</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algn="ctr" fontAlgn="t"/>
                      <a:r>
                        <a:rPr lang="en-US" sz="1500" u="none" strike="noStrike" dirty="0">
                          <a:latin typeface="+mn-lt"/>
                          <a:cs typeface="Arial" pitchFamily="34" charset="0"/>
                        </a:rPr>
                        <a:t>0.020</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0.000</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2.9</a:t>
                      </a:r>
                      <a:endParaRPr lang="en-US" sz="1500" b="0" i="0" u="none" strike="noStrike" dirty="0">
                        <a:solidFill>
                          <a:srgbClr val="000000"/>
                        </a:solidFill>
                        <a:latin typeface="+mn-lt"/>
                        <a:cs typeface="Arial" pitchFamily="34" charset="0"/>
                      </a:endParaRPr>
                    </a:p>
                  </a:txBody>
                  <a:tcPr marL="45720" marR="45720" anchor="ctr">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0.639</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c>
                  <a:txBody>
                    <a:bodyPr/>
                    <a:lstStyle/>
                    <a:p>
                      <a:pPr algn="ctr" fontAlgn="t"/>
                      <a:r>
                        <a:rPr lang="en-US" sz="1500" u="none" strike="noStrike" dirty="0">
                          <a:latin typeface="+mn-lt"/>
                          <a:cs typeface="Arial" pitchFamily="34" charset="0"/>
                        </a:rPr>
                        <a:t>0.025</a:t>
                      </a:r>
                      <a:endParaRPr lang="en-US" sz="1500" b="0" i="0" u="none" strike="noStrike" dirty="0">
                        <a:solidFill>
                          <a:srgbClr val="000000"/>
                        </a:solidFill>
                        <a:latin typeface="+mn-lt"/>
                        <a:cs typeface="Arial"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D9F1FF"/>
                    </a:solidFill>
                  </a:tcPr>
                </a:tc>
              </a:tr>
            </a:tbl>
          </a:graphicData>
        </a:graphic>
      </p:graphicFrame>
      <p:sp>
        <p:nvSpPr>
          <p:cNvPr id="62" name="Rectangle 61"/>
          <p:cNvSpPr>
            <a:spLocks noChangeArrowheads="1"/>
          </p:cNvSpPr>
          <p:nvPr/>
        </p:nvSpPr>
        <p:spPr bwMode="auto">
          <a:xfrm>
            <a:off x="493713" y="457200"/>
            <a:ext cx="50277712" cy="31081663"/>
          </a:xfrm>
          <a:prstGeom prst="rect">
            <a:avLst/>
          </a:prstGeom>
          <a:noFill/>
          <a:ln w="127000">
            <a:solidFill>
              <a:srgbClr val="FF0000"/>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mn-ea"/>
            </a:endParaRPr>
          </a:p>
        </p:txBody>
      </p:sp>
      <p:pic>
        <p:nvPicPr>
          <p:cNvPr id="14393" name="Picture 63" descr="ConcptDiagram.jpg"/>
          <p:cNvPicPr>
            <a:picLocks noChangeAspect="1"/>
          </p:cNvPicPr>
          <p:nvPr/>
        </p:nvPicPr>
        <p:blipFill>
          <a:blip r:embed="rId19"/>
          <a:srcRect/>
          <a:stretch>
            <a:fillRect/>
          </a:stretch>
        </p:blipFill>
        <p:spPr bwMode="auto">
          <a:xfrm>
            <a:off x="25765125" y="8226425"/>
            <a:ext cx="12114213" cy="6435065"/>
          </a:xfrm>
          <a:prstGeom prst="rect">
            <a:avLst/>
          </a:prstGeom>
          <a:noFill/>
          <a:ln w="9525">
            <a:noFill/>
            <a:miter lim="800000"/>
            <a:headEnd/>
            <a:tailEnd/>
          </a:ln>
        </p:spPr>
      </p:pic>
      <p:sp>
        <p:nvSpPr>
          <p:cNvPr id="59" name="TextBox 36"/>
          <p:cNvSpPr txBox="1">
            <a:spLocks noChangeArrowheads="1"/>
          </p:cNvSpPr>
          <p:nvPr/>
        </p:nvSpPr>
        <p:spPr bwMode="auto">
          <a:xfrm>
            <a:off x="25860375" y="14600917"/>
            <a:ext cx="11944349" cy="707886"/>
          </a:xfrm>
          <a:prstGeom prst="rect">
            <a:avLst/>
          </a:prstGeom>
          <a:noFill/>
          <a:ln w="9525">
            <a:noFill/>
            <a:miter lim="800000"/>
            <a:headEnd/>
            <a:tailEnd/>
          </a:ln>
        </p:spPr>
        <p:txBody>
          <a:bodyPr wrap="square">
            <a:spAutoFit/>
          </a:bodyPr>
          <a:lstStyle/>
          <a:p>
            <a:pPr algn="just"/>
            <a:r>
              <a:rPr lang="en-US" sz="2000" dirty="0" smtClean="0">
                <a:latin typeface="Arial" pitchFamily="34" charset="0"/>
                <a:cs typeface="Arial" pitchFamily="34" charset="0"/>
              </a:rPr>
              <a:t>Figure 3. Concept Diagram depicting target (green oval), direct threats (pink rectangles), indirect threats (orange rectangles), and MPA strategies (yellow hexagons). </a:t>
            </a:r>
          </a:p>
        </p:txBody>
      </p:sp>
      <p:pic>
        <p:nvPicPr>
          <p:cNvPr id="60" name="Picture 59" descr="WorkFlowDiagram.jpg"/>
          <p:cNvPicPr>
            <a:picLocks noChangeAspect="1"/>
          </p:cNvPicPr>
          <p:nvPr/>
        </p:nvPicPr>
        <p:blipFill>
          <a:blip r:embed="rId20"/>
          <a:srcRect t="10278" b="34167"/>
          <a:stretch>
            <a:fillRect/>
          </a:stretch>
        </p:blipFill>
        <p:spPr>
          <a:xfrm>
            <a:off x="1698171" y="24022050"/>
            <a:ext cx="9427029" cy="3963988"/>
          </a:xfrm>
          <a:prstGeom prst="rect">
            <a:avLst/>
          </a:prstGeom>
        </p:spPr>
      </p:pic>
      <p:sp>
        <p:nvSpPr>
          <p:cNvPr id="56" name="TextBox 55"/>
          <p:cNvSpPr txBox="1"/>
          <p:nvPr/>
        </p:nvSpPr>
        <p:spPr>
          <a:xfrm>
            <a:off x="821990" y="24725608"/>
            <a:ext cx="1102060" cy="707886"/>
          </a:xfrm>
          <a:prstGeom prst="rect">
            <a:avLst/>
          </a:prstGeom>
          <a:noFill/>
        </p:spPr>
        <p:txBody>
          <a:bodyPr wrap="square" rtlCol="0">
            <a:spAutoFit/>
          </a:bodyPr>
          <a:lstStyle/>
          <a:p>
            <a:pPr algn="ctr"/>
            <a:r>
              <a:rPr lang="en-US" sz="2000" b="1" dirty="0" smtClean="0">
                <a:solidFill>
                  <a:srgbClr val="000099"/>
                </a:solidFill>
              </a:rPr>
              <a:t>Major Steps</a:t>
            </a:r>
            <a:endParaRPr lang="en-US" sz="2000" b="1" dirty="0">
              <a:solidFill>
                <a:srgbClr val="000099"/>
              </a:solidFill>
            </a:endParaRPr>
          </a:p>
        </p:txBody>
      </p:sp>
      <p:sp>
        <p:nvSpPr>
          <p:cNvPr id="57" name="TextBox 56"/>
          <p:cNvSpPr txBox="1"/>
          <p:nvPr/>
        </p:nvSpPr>
        <p:spPr>
          <a:xfrm>
            <a:off x="10958286" y="26625575"/>
            <a:ext cx="1464602" cy="400110"/>
          </a:xfrm>
          <a:prstGeom prst="rect">
            <a:avLst/>
          </a:prstGeom>
          <a:noFill/>
        </p:spPr>
        <p:txBody>
          <a:bodyPr wrap="square" rtlCol="0">
            <a:spAutoFit/>
          </a:bodyPr>
          <a:lstStyle/>
          <a:p>
            <a:pPr algn="ctr"/>
            <a:r>
              <a:rPr lang="en-US" sz="2000" b="1" dirty="0" smtClean="0">
                <a:solidFill>
                  <a:srgbClr val="000099"/>
                </a:solidFill>
              </a:rPr>
              <a:t>Products</a:t>
            </a:r>
            <a:endParaRPr lang="en-US" sz="2000" b="1" dirty="0">
              <a:solidFill>
                <a:srgbClr val="000099"/>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4935</TotalTime>
  <Words>1405</Words>
  <Application>Microsoft Office PowerPoint</Application>
  <PresentationFormat>Custom</PresentationFormat>
  <Paragraphs>295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Manager/>
  <Company>Swarthmore College</Company>
  <LinksUpToDate>false</LinksUpToDate>
  <SharedDoc>false</SharedDoc>
  <HyperlinkBase>http://www.swarthmore.edu/NatSci/cpurrin1/posteradvice.htm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subject/>
  <dc:creator>Colin Purrington</dc:creator>
  <cp:keywords/>
  <dc:description>Suggestions and gripes to: cpurrin1@swarthmore.edu</dc:description>
  <cp:lastModifiedBy>lbalexa2</cp:lastModifiedBy>
  <cp:revision>643</cp:revision>
  <cp:lastPrinted>2010-02-25T14:58:49Z</cp:lastPrinted>
  <dcterms:created xsi:type="dcterms:W3CDTF">2011-10-28T18:37:15Z</dcterms:created>
  <dcterms:modified xsi:type="dcterms:W3CDTF">2011-11-02T17:10:43Z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